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 id="2147483817" r:id="rId2"/>
    <p:sldMasterId id="2147483805" r:id="rId3"/>
  </p:sldMasterIdLst>
  <p:notesMasterIdLst>
    <p:notesMasterId r:id="rId29"/>
  </p:notesMasterIdLst>
  <p:handoutMasterIdLst>
    <p:handoutMasterId r:id="rId30"/>
  </p:handoutMasterIdLst>
  <p:sldIdLst>
    <p:sldId id="256" r:id="rId4"/>
    <p:sldId id="344" r:id="rId5"/>
    <p:sldId id="379" r:id="rId6"/>
    <p:sldId id="385" r:id="rId7"/>
    <p:sldId id="386" r:id="rId8"/>
    <p:sldId id="1583" r:id="rId9"/>
    <p:sldId id="1584" r:id="rId10"/>
    <p:sldId id="1585" r:id="rId11"/>
    <p:sldId id="1586" r:id="rId12"/>
    <p:sldId id="1587" r:id="rId13"/>
    <p:sldId id="388" r:id="rId14"/>
    <p:sldId id="278" r:id="rId15"/>
    <p:sldId id="351" r:id="rId16"/>
    <p:sldId id="1610" r:id="rId17"/>
    <p:sldId id="258" r:id="rId18"/>
    <p:sldId id="353" r:id="rId19"/>
    <p:sldId id="1571" r:id="rId20"/>
    <p:sldId id="358" r:id="rId21"/>
    <p:sldId id="356" r:id="rId22"/>
    <p:sldId id="261" r:id="rId23"/>
    <p:sldId id="1554" r:id="rId24"/>
    <p:sldId id="371" r:id="rId25"/>
    <p:sldId id="389" r:id="rId26"/>
    <p:sldId id="390" r:id="rId27"/>
    <p:sldId id="387" r:id="rId28"/>
  </p:sldIdLst>
  <p:sldSz cx="9144000" cy="5143500" type="screen16x9"/>
  <p:notesSz cx="7099300" cy="10234613"/>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Introduction" id="{A0020C92-7836-F54A-A0AE-AC7A481B107A}">
          <p14:sldIdLst>
            <p14:sldId id="256"/>
            <p14:sldId id="344"/>
            <p14:sldId id="379"/>
            <p14:sldId id="385"/>
            <p14:sldId id="386"/>
            <p14:sldId id="1583"/>
            <p14:sldId id="1584"/>
            <p14:sldId id="1585"/>
            <p14:sldId id="1586"/>
            <p14:sldId id="1587"/>
            <p14:sldId id="388"/>
          </p14:sldIdLst>
        </p14:section>
        <p14:section name="Logistics" id="{66768D4F-0A0B-CF40-B28B-0893B36309DD}">
          <p14:sldIdLst/>
        </p14:section>
        <p14:section name="History and Current State of AI" id="{FC1F64EE-DE5C-5843-ADE1-4812D40031B2}">
          <p14:sldIdLst>
            <p14:sldId id="278"/>
            <p14:sldId id="351"/>
            <p14:sldId id="1610"/>
            <p14:sldId id="258"/>
            <p14:sldId id="353"/>
            <p14:sldId id="1571"/>
            <p14:sldId id="358"/>
            <p14:sldId id="356"/>
            <p14:sldId id="261"/>
            <p14:sldId id="1554"/>
            <p14:sldId id="371"/>
          </p14:sldIdLst>
        </p14:section>
        <p14:section name="Recap: This course" id="{B9772FB8-8165-A64C-B04F-9908D0836865}">
          <p14:sldIdLst>
            <p14:sldId id="389"/>
            <p14:sldId id="390"/>
            <p14:sldId id="387"/>
          </p14:sldIdLst>
        </p14:section>
      </p14:sectionLst>
    </p:ex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6F5"/>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13" autoAdjust="0"/>
    <p:restoredTop sz="66803" autoAdjust="0"/>
  </p:normalViewPr>
  <p:slideViewPr>
    <p:cSldViewPr>
      <p:cViewPr varScale="1">
        <p:scale>
          <a:sx n="60" d="100"/>
          <a:sy n="60" d="100"/>
        </p:scale>
        <p:origin x="1572" y="66"/>
      </p:cViewPr>
      <p:guideLst>
        <p:guide orient="horz" pos="1620"/>
        <p:guide pos="2160"/>
      </p:guideLst>
    </p:cSldViewPr>
  </p:slideViewPr>
  <p:outlineViewPr>
    <p:cViewPr>
      <p:scale>
        <a:sx n="33" d="100"/>
        <a:sy n="33" d="100"/>
      </p:scale>
      <p:origin x="0" y="-2568"/>
    </p:cViewPr>
  </p:outlineViewPr>
  <p:notesTextViewPr>
    <p:cViewPr>
      <p:scale>
        <a:sx n="100" d="100"/>
        <a:sy n="100" d="100"/>
      </p:scale>
      <p:origin x="0" y="0"/>
    </p:cViewPr>
  </p:notesTextViewPr>
  <p:sorterViewPr>
    <p:cViewPr>
      <p:scale>
        <a:sx n="100" d="100"/>
        <a:sy n="100" d="100"/>
      </p:scale>
      <p:origin x="0" y="1328"/>
    </p:cViewPr>
  </p:sorterViewPr>
  <p:notesViewPr>
    <p:cSldViewPr>
      <p:cViewPr varScale="1">
        <p:scale>
          <a:sx n="86" d="100"/>
          <a:sy n="86" d="100"/>
        </p:scale>
        <p:origin x="4504" y="2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7852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end – who is your? How do you get that?</a:t>
            </a:r>
          </a:p>
          <a:p>
            <a:r>
              <a:rPr lang="en-US" dirty="0"/>
              <a:t>Does the agent serve us? Important when figuring out if the agent is helping - many cues from philosophy here. </a:t>
            </a:r>
          </a:p>
          <a:p>
            <a:endParaRPr lang="en-US" dirty="0"/>
          </a:p>
          <a:p>
            <a:r>
              <a:rPr lang="en-US" dirty="0"/>
              <a:t>What is an agent that is good about acting for itself? Humans! </a:t>
            </a:r>
          </a:p>
          <a:p>
            <a:r>
              <a:rPr lang="en-US" dirty="0"/>
              <a:t>Replicating the brain would be an AI, right?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61204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152184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326243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265316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Deepfake</a:t>
            </a:r>
            <a:r>
              <a:rPr lang="en-US" dirty="0"/>
              <a:t> </a:t>
            </a:r>
          </a:p>
          <a:p>
            <a:r>
              <a:rPr lang="en-US" dirty="0"/>
              <a:t>chatbot examples</a:t>
            </a:r>
          </a:p>
          <a:p>
            <a:r>
              <a:rPr lang="en-US" dirty="0"/>
              <a:t>Do you know about IBM </a:t>
            </a:r>
            <a:r>
              <a:rPr lang="en-US" dirty="0" err="1"/>
              <a:t>watson</a:t>
            </a:r>
            <a:r>
              <a:rPr lang="en-US" dirty="0"/>
              <a:t>, Ken Jennings. Impressive because...</a:t>
            </a:r>
          </a:p>
          <a:p>
            <a:r>
              <a:rPr lang="en-US" dirty="0"/>
              <a:t>Expensive </a:t>
            </a:r>
            <a:r>
              <a:rPr lang="en-US" dirty="0" err="1"/>
              <a:t>wayto</a:t>
            </a:r>
            <a:r>
              <a:rPr lang="en-US" dirty="0"/>
              <a:t> win $70k</a:t>
            </a:r>
          </a:p>
          <a:p>
            <a:r>
              <a:rPr lang="en-US" dirty="0"/>
              <a:t>Figure out what she said, </a:t>
            </a:r>
            <a:r>
              <a:rPr lang="en-US" dirty="0" err="1"/>
              <a:t>pertty</a:t>
            </a:r>
            <a:r>
              <a:rPr lang="en-US" dirty="0"/>
              <a:t> good, hard to get intent</a:t>
            </a:r>
          </a:p>
          <a:p>
            <a:endParaRPr lang="en-US" dirty="0"/>
          </a:p>
          <a:p>
            <a:r>
              <a:rPr lang="en-US" dirty="0"/>
              <a:t>engaged in day to day basis </a:t>
            </a:r>
          </a:p>
          <a:p>
            <a:endParaRPr lang="en-US" dirty="0"/>
          </a:p>
          <a:p>
            <a:r>
              <a:rPr lang="en-US" dirty="0"/>
              <a:t>My favorite application is AI dungeon – you write commands to your fictional character and it becomes sort of like a book. </a:t>
            </a:r>
          </a:p>
          <a:p>
            <a:r>
              <a:rPr lang="en-US" dirty="0"/>
              <a:t>I can’t wait for something like this to work with images or clips (where technology is not far behind)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a:t>
            </a:r>
          </a:p>
          <a:p>
            <a:r>
              <a:rPr lang="en-US" dirty="0"/>
              <a:t>Form of prediction and </a:t>
            </a:r>
            <a:r>
              <a:rPr lang="en-US" dirty="0" err="1"/>
              <a:t>deicion</a:t>
            </a:r>
            <a:r>
              <a:rPr lang="en-US" dirty="0"/>
              <a: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more tools for prediction: Google maps, </a:t>
            </a:r>
            <a:r>
              <a:rPr lang="en-US" dirty="0" err="1"/>
              <a:t>netflix</a:t>
            </a:r>
            <a:r>
              <a:rPr lang="en-US" dirty="0"/>
              <a:t> (amazing recommendation engine)</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55881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Business Machines Co. </a:t>
            </a:r>
          </a:p>
          <a:p>
            <a:r>
              <a:rPr lang="en-US" dirty="0"/>
              <a:t>- Leveraged increase computation to solve trees faster</a:t>
            </a:r>
          </a:p>
          <a:p>
            <a:endParaRPr lang="en-US" dirty="0"/>
          </a:p>
          <a:p>
            <a:r>
              <a:rPr lang="en-US" dirty="0"/>
              <a:t>Yeah, Kasparov</a:t>
            </a:r>
            <a:r>
              <a:rPr lang="en-US" baseline="0" dirty="0"/>
              <a:t> comment probably says more about humans than about computers.</a:t>
            </a:r>
          </a:p>
          <a:p>
            <a:endParaRPr lang="en-US" baseline="0" dirty="0"/>
          </a:p>
          <a:p>
            <a:r>
              <a:rPr lang="en-US" baseline="0" dirty="0"/>
              <a:t>In over two decades, what game are we solving now?</a:t>
            </a:r>
          </a:p>
          <a:p>
            <a:endParaRPr lang="en-US" dirty="0"/>
          </a:p>
          <a:p>
            <a:r>
              <a:rPr lang="en-US" dirty="0"/>
              <a:t>Transition: Do we want to solve one problem or many? How do humans handle this?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Pixels as the perception! Way harder. Way more games, but fun</a:t>
            </a:r>
          </a:p>
          <a:p>
            <a:r>
              <a:rPr lang="en-US" dirty="0"/>
              <a:t>What can using pixels in the real world (cameras) give us.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4230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my favorite applications to consider is self driving cars – the potential for benefit is immense, but it is so hard:</a:t>
            </a:r>
          </a:p>
          <a:p>
            <a:r>
              <a:rPr lang="en-US" dirty="0"/>
              <a:t>- continuous</a:t>
            </a:r>
          </a:p>
          <a:p>
            <a:pPr marL="171450" indent="-171450">
              <a:buFontTx/>
              <a:buChar char="-"/>
            </a:pPr>
            <a:r>
              <a:rPr lang="en-US" dirty="0"/>
              <a:t>Multi agent</a:t>
            </a:r>
          </a:p>
          <a:p>
            <a:pPr marL="171450" indent="-171450">
              <a:buFontTx/>
              <a:buChar char="-"/>
            </a:pPr>
            <a:r>
              <a:rPr lang="en-US" dirty="0"/>
              <a:t>Partially observed (don’t know what is fully going on)</a:t>
            </a:r>
          </a:p>
          <a:p>
            <a:pPr marL="171450" indent="-171450">
              <a:buFontTx/>
              <a:buChar char="-"/>
            </a:pPr>
            <a:r>
              <a:rPr lang="en-US" dirty="0"/>
              <a:t>Weather</a:t>
            </a:r>
          </a:p>
          <a:p>
            <a:pPr marL="171450" indent="-171450">
              <a:buFontTx/>
              <a:buChar char="-"/>
            </a:pPr>
            <a:endParaRPr lang="en-US" dirty="0"/>
          </a:p>
          <a:p>
            <a:pPr marL="171450" indent="-171450">
              <a:buFontTx/>
              <a:buChar char="-"/>
            </a:pPr>
            <a:r>
              <a:rPr lang="en-US" dirty="0"/>
              <a:t>What would even a sub problem look like?</a:t>
            </a:r>
          </a:p>
        </p:txBody>
      </p:sp>
      <p:sp>
        <p:nvSpPr>
          <p:cNvPr id="4" name="Slide Number Placeholder 3"/>
          <p:cNvSpPr>
            <a:spLocks noGrp="1"/>
          </p:cNvSpPr>
          <p:nvPr>
            <p:ph type="sldNum" sz="quarter" idx="5"/>
          </p:nvPr>
        </p:nvSpPr>
        <p:spPr/>
        <p:txBody>
          <a:bodyPr/>
          <a:lstStyle/>
          <a:p>
            <a:fld id="{D58D200E-B8F0-7F42-8730-8CDA0DD14E87}" type="slidenum">
              <a:rPr lang="en-US" smtClean="0"/>
              <a:t>21</a:t>
            </a:fld>
            <a:endParaRPr lang="en-US"/>
          </a:p>
        </p:txBody>
      </p:sp>
    </p:spTree>
    <p:extLst>
      <p:ext uri="{BB962C8B-B14F-4D97-AF65-F5344CB8AC3E}">
        <p14:creationId xmlns:p14="http://schemas.microsoft.com/office/powerpoint/2010/main" val="268128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clear utility function in games even always give us desired behavior? </a:t>
            </a:r>
          </a:p>
          <a:p>
            <a:r>
              <a:rPr lang="en-US" dirty="0"/>
              <a:t>No!</a:t>
            </a:r>
          </a:p>
          <a:p>
            <a:endParaRPr lang="en-US" dirty="0"/>
          </a:p>
          <a:p>
            <a:r>
              <a:rPr lang="en-US" dirty="0"/>
              <a:t>It is even </a:t>
            </a:r>
            <a:r>
              <a:rPr lang="en-US" dirty="0" err="1"/>
              <a:t>tricker</a:t>
            </a:r>
            <a:r>
              <a:rPr lang="en-US" dirty="0"/>
              <a:t> in robotics</a:t>
            </a:r>
          </a:p>
          <a:p>
            <a:r>
              <a:rPr lang="en-US" dirty="0"/>
              <a:t>In my work I have quadrotors learn to fly, and the flight time is the only metric. So, the robot learns that max thrust is a good action mode, and rockets itself straight up sometimes.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recap: what will we do in this class?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112410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 man! How many of you have played this game? It’s surprisingly hard, but you’ll solve it in this class!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3167258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725823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274957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1429664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endParaRPr lang="en-US" sz="17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47552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305812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Consequences of an action, context, other actors around</a:t>
            </a:r>
          </a:p>
          <a:p>
            <a:endParaRPr lang="en-US" dirty="0"/>
          </a:p>
          <a:p>
            <a:r>
              <a:rPr lang="en-US" dirty="0"/>
              <a:t>Convex </a:t>
            </a:r>
            <a:r>
              <a:rPr lang="en-US" dirty="0" err="1"/>
              <a:t>Opt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95180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 </a:t>
            </a:r>
          </a:p>
          <a:p>
            <a:r>
              <a:rPr lang="en-US" dirty="0"/>
              <a:t>Utilitarianism (</a:t>
            </a:r>
            <a:r>
              <a:rPr lang="en-US" dirty="0" err="1"/>
              <a:t>Consequntialism</a:t>
            </a:r>
            <a:r>
              <a:rPr lang="en-US" dirty="0"/>
              <a:t>) – Jeremy Bentham</a:t>
            </a:r>
          </a:p>
          <a:p>
            <a:endParaRPr lang="en-US" dirty="0"/>
          </a:p>
          <a:p>
            <a:r>
              <a:rPr lang="en-US" dirty="0"/>
              <a:t>Utility rather than values, could be </a:t>
            </a:r>
          </a:p>
          <a:p>
            <a:r>
              <a:rPr lang="en-US" dirty="0"/>
              <a:t>Virtue Ethics – Aristotle</a:t>
            </a:r>
          </a:p>
          <a:p>
            <a:endParaRPr lang="en-US" dirty="0"/>
          </a:p>
          <a:p>
            <a:r>
              <a:rPr lang="en-US" dirty="0"/>
              <a:t>Deontology (Duty based ethics)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2895878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2936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3BAE-55E2-9D4F-9C86-9E49B2DF2583}"/>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E3A974-B9C0-9E4E-921C-93BEDB685D4E}"/>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B66EE8-544F-1E4F-A901-7CFB3CB9E13B}"/>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5" name="Footer Placeholder 4">
            <a:extLst>
              <a:ext uri="{FF2B5EF4-FFF2-40B4-BE49-F238E27FC236}">
                <a16:creationId xmlns:a16="http://schemas.microsoft.com/office/drawing/2014/main" id="{94E30729-A9D4-674F-8029-ACA935070882}"/>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24D9A41-54C6-7B41-B4F4-5DCDF636E79D}"/>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221225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0B71-EF52-BC42-A878-8B2DDC4A416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E39438F-294B-964C-AE82-FC8E92FFE126}"/>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46533-337A-C444-9C53-A752C9E4D456}"/>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5" name="Footer Placeholder 4">
            <a:extLst>
              <a:ext uri="{FF2B5EF4-FFF2-40B4-BE49-F238E27FC236}">
                <a16:creationId xmlns:a16="http://schemas.microsoft.com/office/drawing/2014/main" id="{4CFB69B3-21E3-6544-8567-E1CED7CA0E80}"/>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1F83E50-0B82-364C-AEB8-67FFA5A35C99}"/>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120836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0277-B329-F545-ABCF-6F96F488916E}"/>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EAD32B-A2C1-A747-B1E8-21A0154CF286}"/>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A3AF6-8DE3-A04F-BB03-E60A06AA8461}"/>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5" name="Footer Placeholder 4">
            <a:extLst>
              <a:ext uri="{FF2B5EF4-FFF2-40B4-BE49-F238E27FC236}">
                <a16:creationId xmlns:a16="http://schemas.microsoft.com/office/drawing/2014/main" id="{1B7D080A-7340-4E47-9EF8-5F1B5D21C26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29E436-DC2E-554D-8D6E-6F64A209A69A}"/>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198591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CB51-0C77-3F4E-83D7-B48AFD08962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CDC6EE2-EF1D-BE48-8ABB-E4AD3EE4DE64}"/>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82898C-FBDF-8445-9AEC-923AD00302CE}"/>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C6CBA-444F-8F41-BC02-DB57A135D1D1}"/>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6" name="Footer Placeholder 5">
            <a:extLst>
              <a:ext uri="{FF2B5EF4-FFF2-40B4-BE49-F238E27FC236}">
                <a16:creationId xmlns:a16="http://schemas.microsoft.com/office/drawing/2014/main" id="{C0A07DB6-DE2A-5E47-A2F9-A75C931C1FBF}"/>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24A7045-41F0-184E-BBE4-20137D9B6C5D}"/>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331293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B4B4-18EC-B540-A508-D3C061293E74}"/>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33630B4-20FF-2E4A-B151-3C280EE4C3A4}"/>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88AFBF-E242-D641-B20D-413812D45783}"/>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24549-E564-7E4A-90BB-26CC6F4BE939}"/>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A355E-2218-F241-A82B-72D74CFF2192}"/>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145427-9C00-E84C-B38B-FB34DD350AAE}"/>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8" name="Footer Placeholder 7">
            <a:extLst>
              <a:ext uri="{FF2B5EF4-FFF2-40B4-BE49-F238E27FC236}">
                <a16:creationId xmlns:a16="http://schemas.microsoft.com/office/drawing/2014/main" id="{AB873AE5-9D7F-D441-93D6-F7B00D83BFF9}"/>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46F7A59-6012-B94D-B522-79FF34A840EC}"/>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26091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318D-03E8-8D41-A4D5-C7C865B767C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FC07B74-E618-B24A-B56F-611B0D822FF5}"/>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4" name="Footer Placeholder 3">
            <a:extLst>
              <a:ext uri="{FF2B5EF4-FFF2-40B4-BE49-F238E27FC236}">
                <a16:creationId xmlns:a16="http://schemas.microsoft.com/office/drawing/2014/main" id="{D2377F4B-3509-4241-BB8E-45109E1D5E1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AEA917C-F9DF-3547-B7B8-9C6B22FD4CC7}"/>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259506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4203C1-0D7B-D84C-9C57-E1C292F83509}"/>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3" name="Footer Placeholder 2">
            <a:extLst>
              <a:ext uri="{FF2B5EF4-FFF2-40B4-BE49-F238E27FC236}">
                <a16:creationId xmlns:a16="http://schemas.microsoft.com/office/drawing/2014/main" id="{1443329D-6723-AA44-BB3A-780441DA07C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81C72F6-59C4-0A41-8806-1F6935269969}"/>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181804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8B8A-AC3D-784A-98A4-90A360E9B33D}"/>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A348C-EBE3-404E-B79B-AE13FAA4997C}"/>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CD74DA-5406-0A42-ADC8-3DC160070A99}"/>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DC256-2E34-4E43-AEDF-0F16BD6B968F}"/>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6" name="Footer Placeholder 5">
            <a:extLst>
              <a:ext uri="{FF2B5EF4-FFF2-40B4-BE49-F238E27FC236}">
                <a16:creationId xmlns:a16="http://schemas.microsoft.com/office/drawing/2014/main" id="{D8D22EF1-E4CC-9C49-9FAD-B579DB6E1C0A}"/>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9B58B4D-E02A-FD45-8CB1-A2D0410B42B3}"/>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132108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1C04-DD56-A048-BF39-04CA90917CF5}"/>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4F7B1-0C1B-144D-AF79-33C141347103}"/>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803FC1-10DB-6C4C-B1CE-6722714373BC}"/>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022AA-61B6-7549-B402-114F78FD602B}"/>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6" name="Footer Placeholder 5">
            <a:extLst>
              <a:ext uri="{FF2B5EF4-FFF2-40B4-BE49-F238E27FC236}">
                <a16:creationId xmlns:a16="http://schemas.microsoft.com/office/drawing/2014/main" id="{5510BA56-FE7A-3C4B-B62E-3392746CAE1D}"/>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72D7E0E-FAEE-3948-AFF6-83E144E82BD1}"/>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82175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66C-66DA-CD43-9B9B-974DC03E972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23706-F7F5-8947-8679-FF35A3EB2F19}"/>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9F077-3D67-B745-A74B-99FB2CEFE8B9}"/>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5" name="Footer Placeholder 4">
            <a:extLst>
              <a:ext uri="{FF2B5EF4-FFF2-40B4-BE49-F238E27FC236}">
                <a16:creationId xmlns:a16="http://schemas.microsoft.com/office/drawing/2014/main" id="{F903F29A-C221-C647-8ACB-D69D4B9AB81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7B83CB-6DA8-D542-AE71-58FEC7D91975}"/>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624975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090870-6078-4044-85D8-081A7AFA8F1F}"/>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339BF5-E390-BB46-9E4F-24E0B9E0EFFC}"/>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68624-15B4-CE43-910B-7C188C2201E3}"/>
              </a:ext>
            </a:extLst>
          </p:cNvPr>
          <p:cNvSpPr>
            <a:spLocks noGrp="1"/>
          </p:cNvSpPr>
          <p:nvPr>
            <p:ph type="dt" sz="half" idx="10"/>
          </p:nvPr>
        </p:nvSpPr>
        <p:spPr>
          <a:xfrm>
            <a:off x="628650" y="4767263"/>
            <a:ext cx="2057400" cy="274637"/>
          </a:xfrm>
          <a:prstGeom prst="rect">
            <a:avLst/>
          </a:prstGeom>
        </p:spPr>
        <p:txBody>
          <a:bodyPr/>
          <a:lstStyle/>
          <a:p>
            <a:fld id="{8AAC3AB8-8BBD-A448-8910-F378581DC01A}" type="datetimeFigureOut">
              <a:rPr lang="en-US" smtClean="0"/>
              <a:t>9/11/2023</a:t>
            </a:fld>
            <a:endParaRPr lang="en-US"/>
          </a:p>
        </p:txBody>
      </p:sp>
      <p:sp>
        <p:nvSpPr>
          <p:cNvPr id="5" name="Footer Placeholder 4">
            <a:extLst>
              <a:ext uri="{FF2B5EF4-FFF2-40B4-BE49-F238E27FC236}">
                <a16:creationId xmlns:a16="http://schemas.microsoft.com/office/drawing/2014/main" id="{6679B48B-AFD9-2E4A-A9A9-9A0AF7731FA9}"/>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23094D-C214-AC40-8FF1-BD5FB2EF25D1}"/>
              </a:ext>
            </a:extLst>
          </p:cNvPr>
          <p:cNvSpPr>
            <a:spLocks noGrp="1"/>
          </p:cNvSpPr>
          <p:nvPr>
            <p:ph type="sldNum" sz="quarter" idx="12"/>
          </p:nvPr>
        </p:nvSpPr>
        <p:spPr>
          <a:xfrm>
            <a:off x="6457950" y="4767263"/>
            <a:ext cx="2057400" cy="274637"/>
          </a:xfrm>
          <a:prstGeom prst="rect">
            <a:avLst/>
          </a:prstGeom>
        </p:spPr>
        <p:txBody>
          <a:bodyPr/>
          <a:lstStyle/>
          <a:p>
            <a:fld id="{02B0893A-3328-244A-8129-A7026F75CB77}" type="slidenum">
              <a:rPr lang="en-US" smtClean="0"/>
              <a:t>‹#›</a:t>
            </a:fld>
            <a:endParaRPr lang="en-US"/>
          </a:p>
        </p:txBody>
      </p:sp>
    </p:spTree>
    <p:extLst>
      <p:ext uri="{BB962C8B-B14F-4D97-AF65-F5344CB8AC3E}">
        <p14:creationId xmlns:p14="http://schemas.microsoft.com/office/powerpoint/2010/main" val="4189738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50E8-00DD-884B-AF4D-247243D35450}"/>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E636E1-7E73-D146-BED2-43EA84DCB38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8797AC-DBAD-914F-91D2-5DB6024A0B3E}"/>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5" name="Footer Placeholder 4">
            <a:extLst>
              <a:ext uri="{FF2B5EF4-FFF2-40B4-BE49-F238E27FC236}">
                <a16:creationId xmlns:a16="http://schemas.microsoft.com/office/drawing/2014/main" id="{04870D08-93E8-E443-9031-5F9AC7F863F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A069F3-3E3B-C64C-B5B8-7AB0C865F555}"/>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843808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9E56-FB02-E040-A701-67116CDF35E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1A2706E-EC21-F743-BC13-A508BC6BC8B2}"/>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7F338-A88E-6C4E-8A95-BC850E13E5A7}"/>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5" name="Footer Placeholder 4">
            <a:extLst>
              <a:ext uri="{FF2B5EF4-FFF2-40B4-BE49-F238E27FC236}">
                <a16:creationId xmlns:a16="http://schemas.microsoft.com/office/drawing/2014/main" id="{66BC9DBE-5228-AF43-B2B0-616263707206}"/>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A423B12-E04B-1A44-92A5-61103F626DA9}"/>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491947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9002-E8F7-8C4E-89EC-39FE2496481C}"/>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F71CF8-5E16-4E46-AD31-806021D629DA}"/>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495D1A-D0D4-5A4B-9912-CBD8A1F73145}"/>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5" name="Footer Placeholder 4">
            <a:extLst>
              <a:ext uri="{FF2B5EF4-FFF2-40B4-BE49-F238E27FC236}">
                <a16:creationId xmlns:a16="http://schemas.microsoft.com/office/drawing/2014/main" id="{A01EFE5E-9EDB-3C4C-9059-65BEF0ED9C4C}"/>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DD93FE-3D21-AB47-BB09-6DA9772775A0}"/>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4136535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0752-E23E-DD47-8607-F627F68827A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CE54524-6C65-734C-9CE1-F7DF144E1E44}"/>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70C3AF-F203-CA42-86E7-F24C8A546834}"/>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38DD2-E5C4-684C-A85A-CF37AEAD1841}"/>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6" name="Footer Placeholder 5">
            <a:extLst>
              <a:ext uri="{FF2B5EF4-FFF2-40B4-BE49-F238E27FC236}">
                <a16:creationId xmlns:a16="http://schemas.microsoft.com/office/drawing/2014/main" id="{BEDB562D-1311-BB49-87A6-DFE1614E089E}"/>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C8606D-31B8-F844-9606-F825A3473DC5}"/>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1362938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413B-B3EB-2347-9304-D9E8F74DFAE5}"/>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26E8142-C582-9C4D-85D8-72856A831808}"/>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BEB265-27AD-1C4F-94DA-EB1F12E7194A}"/>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683918-C595-7341-B78F-8F4C202BF504}"/>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4B2AD-58CA-CE44-8112-0EC0A2692336}"/>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84A3AC-BAE7-9845-B976-85C2DFB7DF49}"/>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8" name="Footer Placeholder 7">
            <a:extLst>
              <a:ext uri="{FF2B5EF4-FFF2-40B4-BE49-F238E27FC236}">
                <a16:creationId xmlns:a16="http://schemas.microsoft.com/office/drawing/2014/main" id="{CACA86E5-8707-9145-AB09-C2115383635A}"/>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5F6DDAF-A68E-F14F-997F-CD6E684E711E}"/>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118064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9781-9FDA-654E-AB9F-A610326ABEE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C28E7345-DF86-A148-BC83-653750D01A0B}"/>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4" name="Footer Placeholder 3">
            <a:extLst>
              <a:ext uri="{FF2B5EF4-FFF2-40B4-BE49-F238E27FC236}">
                <a16:creationId xmlns:a16="http://schemas.microsoft.com/office/drawing/2014/main" id="{DCD715A9-99DF-8D4C-B4CA-A02D8A30870D}"/>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46C541B-2605-AA46-83A2-9B894C59B868}"/>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674912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7DED3-7637-5B43-925B-EA9DFA937A17}"/>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3" name="Footer Placeholder 2">
            <a:extLst>
              <a:ext uri="{FF2B5EF4-FFF2-40B4-BE49-F238E27FC236}">
                <a16:creationId xmlns:a16="http://schemas.microsoft.com/office/drawing/2014/main" id="{BB8D2858-A596-054C-A8A0-D227B105F35B}"/>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CA8235A-5BCB-FE4E-828C-EF16952F9157}"/>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71851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smtClean="0"/>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9CD9-BE23-2044-BBF8-5B4F47AE4F7C}"/>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1D28E7-9BA1-9649-AB35-CE0C400B20DC}"/>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2A2695-BDE3-4F4A-A16D-183F29FE66B7}"/>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AEC57-954F-F749-8CF3-5C14B422737C}"/>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6" name="Footer Placeholder 5">
            <a:extLst>
              <a:ext uri="{FF2B5EF4-FFF2-40B4-BE49-F238E27FC236}">
                <a16:creationId xmlns:a16="http://schemas.microsoft.com/office/drawing/2014/main" id="{A8C240B4-219B-3C47-B263-F37F2013C716}"/>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0A82EA-FFCA-9742-AB92-5F1D8FBFDC86}"/>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64699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A927-14DC-7445-A753-201A37AD060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FA0396-3699-C44C-A855-8722270F31BA}"/>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53B961-48AC-8747-9B75-F5C0188F0DDE}"/>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9CFD7-836B-CF46-9759-67C45AADA3C1}"/>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6" name="Footer Placeholder 5">
            <a:extLst>
              <a:ext uri="{FF2B5EF4-FFF2-40B4-BE49-F238E27FC236}">
                <a16:creationId xmlns:a16="http://schemas.microsoft.com/office/drawing/2014/main" id="{E88E030F-B8A8-F342-9E98-5C74C73533A5}"/>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342F67B-8AB8-6748-9E0C-FDB24BFB9AD7}"/>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85071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5F33-90E7-F94C-AA7A-02317D817B1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5699A7-2E4B-5048-8F5F-23AB7DFBBDCE}"/>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392EF-CB9E-A24B-BC00-5BE4BE852212}"/>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5" name="Footer Placeholder 4">
            <a:extLst>
              <a:ext uri="{FF2B5EF4-FFF2-40B4-BE49-F238E27FC236}">
                <a16:creationId xmlns:a16="http://schemas.microsoft.com/office/drawing/2014/main" id="{D3F48310-EEC2-0F41-AA68-86CCCA04473F}"/>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7B61709-D74F-1E44-9B97-46A364112865}"/>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25640150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1B4CB7-2951-B549-912F-4D8973F0DA09}"/>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872CCF-921E-1543-825B-5C0917A579B7}"/>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927E9-8E62-DE47-AD7A-C001D0400533}"/>
              </a:ext>
            </a:extLst>
          </p:cNvPr>
          <p:cNvSpPr>
            <a:spLocks noGrp="1"/>
          </p:cNvSpPr>
          <p:nvPr>
            <p:ph type="dt" sz="half" idx="10"/>
          </p:nvPr>
        </p:nvSpPr>
        <p:spPr>
          <a:xfrm>
            <a:off x="628650" y="4767263"/>
            <a:ext cx="2057400" cy="274637"/>
          </a:xfrm>
          <a:prstGeom prst="rect">
            <a:avLst/>
          </a:prstGeom>
        </p:spPr>
        <p:txBody>
          <a:bodyPr/>
          <a:lstStyle/>
          <a:p>
            <a:fld id="{0E7D0746-FC93-6D4E-A75E-D4C9723C8FC2}" type="datetimeFigureOut">
              <a:rPr lang="en-US" smtClean="0"/>
              <a:t>9/11/2023</a:t>
            </a:fld>
            <a:endParaRPr lang="en-US"/>
          </a:p>
        </p:txBody>
      </p:sp>
      <p:sp>
        <p:nvSpPr>
          <p:cNvPr id="5" name="Footer Placeholder 4">
            <a:extLst>
              <a:ext uri="{FF2B5EF4-FFF2-40B4-BE49-F238E27FC236}">
                <a16:creationId xmlns:a16="http://schemas.microsoft.com/office/drawing/2014/main" id="{212FAFB4-B968-234E-80AA-25C07EC4AD57}"/>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38D2775-E918-6742-888F-FDBDA905B3F1}"/>
              </a:ext>
            </a:extLst>
          </p:cNvPr>
          <p:cNvSpPr>
            <a:spLocks noGrp="1"/>
          </p:cNvSpPr>
          <p:nvPr>
            <p:ph type="sldNum" sz="quarter" idx="12"/>
          </p:nvPr>
        </p:nvSpPr>
        <p:spPr>
          <a:xfrm>
            <a:off x="6457950" y="4767263"/>
            <a:ext cx="2057400" cy="274637"/>
          </a:xfrm>
          <a:prstGeom prst="rect">
            <a:avLst/>
          </a:prstGeom>
        </p:spPr>
        <p:txBody>
          <a:bodyPr/>
          <a:lstStyle/>
          <a:p>
            <a:fld id="{BA53D43F-2069-D34C-8883-FCE9A79D1502}" type="slidenum">
              <a:rPr lang="en-US" smtClean="0"/>
              <a:t>‹#›</a:t>
            </a:fld>
            <a:endParaRPr lang="en-US"/>
          </a:p>
        </p:txBody>
      </p:sp>
    </p:spTree>
    <p:extLst>
      <p:ext uri="{BB962C8B-B14F-4D97-AF65-F5344CB8AC3E}">
        <p14:creationId xmlns:p14="http://schemas.microsoft.com/office/powerpoint/2010/main" val="147139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228600" y="819150"/>
            <a:ext cx="85344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rtl="0" eaLnBrk="1" fontAlgn="base" hangingPunct="1">
        <a:spcBef>
          <a:spcPct val="0"/>
        </a:spcBef>
        <a:spcAft>
          <a:spcPct val="0"/>
        </a:spcAft>
        <a:defRPr sz="3300">
          <a:solidFill>
            <a:schemeClr val="tx2"/>
          </a:solidFill>
          <a:latin typeface="Palatino"/>
          <a:ea typeface="+mj-ea"/>
          <a:cs typeface="Palatino"/>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92" algn="ctr" rtl="0" eaLnBrk="1" fontAlgn="base" hangingPunct="1">
        <a:spcBef>
          <a:spcPct val="0"/>
        </a:spcBef>
        <a:spcAft>
          <a:spcPct val="0"/>
        </a:spcAft>
        <a:defRPr sz="3300">
          <a:solidFill>
            <a:schemeClr val="tx2"/>
          </a:solidFill>
          <a:latin typeface="Arial" charset="0"/>
        </a:defRPr>
      </a:lvl6pPr>
      <a:lvl7pPr marL="685783" algn="ctr" rtl="0" eaLnBrk="1" fontAlgn="base" hangingPunct="1">
        <a:spcBef>
          <a:spcPct val="0"/>
        </a:spcBef>
        <a:spcAft>
          <a:spcPct val="0"/>
        </a:spcAft>
        <a:defRPr sz="3300">
          <a:solidFill>
            <a:schemeClr val="tx2"/>
          </a:solidFill>
          <a:latin typeface="Arial" charset="0"/>
        </a:defRPr>
      </a:lvl7pPr>
      <a:lvl8pPr marL="1028675" algn="ctr" rtl="0" eaLnBrk="1" fontAlgn="base" hangingPunct="1">
        <a:spcBef>
          <a:spcPct val="0"/>
        </a:spcBef>
        <a:spcAft>
          <a:spcPct val="0"/>
        </a:spcAft>
        <a:defRPr sz="3300">
          <a:solidFill>
            <a:schemeClr val="tx2"/>
          </a:solidFill>
          <a:latin typeface="Arial" charset="0"/>
        </a:defRPr>
      </a:lvl8pPr>
      <a:lvl9pPr marL="1371566" algn="ctr" rtl="0" eaLnBrk="1" fontAlgn="base" hangingPunct="1">
        <a:spcBef>
          <a:spcPct val="0"/>
        </a:spcBef>
        <a:spcAft>
          <a:spcPct val="0"/>
        </a:spcAft>
        <a:defRPr sz="3300">
          <a:solidFill>
            <a:schemeClr val="tx2"/>
          </a:solidFill>
          <a:latin typeface="Arial" charset="0"/>
        </a:defRPr>
      </a:lvl9pPr>
    </p:titleStyle>
    <p:bodyStyle>
      <a:lvl1pPr marL="257168" indent="-257168" algn="l" rtl="0" eaLnBrk="1" fontAlgn="base" hangingPunct="1">
        <a:spcBef>
          <a:spcPct val="20000"/>
        </a:spcBef>
        <a:spcAft>
          <a:spcPct val="0"/>
        </a:spcAft>
        <a:buClr>
          <a:schemeClr val="accent2"/>
        </a:buClr>
        <a:buFont typeface="Courier New"/>
        <a:buChar char="o"/>
        <a:defRPr sz="2400">
          <a:solidFill>
            <a:schemeClr val="tx1"/>
          </a:solidFill>
          <a:latin typeface="Palatino"/>
          <a:ea typeface="+mn-ea"/>
          <a:cs typeface="Palatino"/>
        </a:defRPr>
      </a:lvl1pPr>
      <a:lvl2pPr marL="557199" indent="-214308" algn="l" rtl="0" eaLnBrk="1" fontAlgn="base" hangingPunct="1">
        <a:spcBef>
          <a:spcPct val="20000"/>
        </a:spcBef>
        <a:spcAft>
          <a:spcPct val="0"/>
        </a:spcAft>
        <a:buClr>
          <a:schemeClr val="tx1"/>
        </a:buClr>
        <a:buFont typeface="Courier New"/>
        <a:buChar char="o"/>
        <a:defRPr sz="2100">
          <a:solidFill>
            <a:schemeClr val="tx1">
              <a:lumMod val="75000"/>
              <a:lumOff val="25000"/>
            </a:schemeClr>
          </a:solidFill>
          <a:latin typeface="Palatino"/>
          <a:cs typeface="Palatino"/>
        </a:defRPr>
      </a:lvl2pPr>
      <a:lvl3pPr marL="857228" indent="-171446" algn="l" rtl="0" eaLnBrk="1" fontAlgn="base" hangingPunct="1">
        <a:spcBef>
          <a:spcPct val="20000"/>
        </a:spcBef>
        <a:spcAft>
          <a:spcPct val="0"/>
        </a:spcAft>
        <a:buClr>
          <a:schemeClr val="accent2"/>
        </a:buClr>
        <a:buFont typeface="Courier New"/>
        <a:buChar char="o"/>
        <a:defRPr sz="1800">
          <a:solidFill>
            <a:schemeClr val="tx1">
              <a:lumMod val="75000"/>
              <a:lumOff val="25000"/>
            </a:schemeClr>
          </a:solidFill>
          <a:latin typeface="Palatino"/>
          <a:cs typeface="Palatino"/>
        </a:defRPr>
      </a:lvl3pPr>
      <a:lvl4pPr marL="1200120" indent="-171446" algn="l" rtl="0" eaLnBrk="1" fontAlgn="base" hangingPunct="1">
        <a:spcBef>
          <a:spcPct val="20000"/>
        </a:spcBef>
        <a:spcAft>
          <a:spcPct val="0"/>
        </a:spcAft>
        <a:buClr>
          <a:schemeClr val="tx1"/>
        </a:buClr>
        <a:buFont typeface="Courier New"/>
        <a:buChar char="o"/>
        <a:defRPr sz="1500">
          <a:solidFill>
            <a:schemeClr val="tx1">
              <a:lumMod val="75000"/>
              <a:lumOff val="25000"/>
            </a:schemeClr>
          </a:solidFill>
          <a:latin typeface="Palatino"/>
          <a:cs typeface="Palatino"/>
        </a:defRPr>
      </a:lvl4pPr>
      <a:lvl5pPr marL="1543012" indent="-171446" algn="l" rtl="0" eaLnBrk="1" fontAlgn="base" hangingPunct="1">
        <a:spcBef>
          <a:spcPct val="20000"/>
        </a:spcBef>
        <a:spcAft>
          <a:spcPct val="0"/>
        </a:spcAft>
        <a:buClr>
          <a:schemeClr val="accent2"/>
        </a:buClr>
        <a:buFont typeface="Courier New"/>
        <a:buChar char="o"/>
        <a:defRPr sz="1500">
          <a:solidFill>
            <a:schemeClr val="tx1">
              <a:lumMod val="75000"/>
              <a:lumOff val="25000"/>
            </a:schemeClr>
          </a:solidFill>
          <a:latin typeface="Palatino"/>
          <a:cs typeface="Palatino"/>
        </a:defRPr>
      </a:lvl5pPr>
      <a:lvl6pPr marL="1885903"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64534"/>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9366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hyperlink" Target="https://play.aidungeon.io/" TargetMode="External"/><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34.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ov"/><Relationship Id="rId11" Type="http://schemas.openxmlformats.org/officeDocument/2006/relationships/image" Target="../media/image32.png"/><Relationship Id="rId5" Type="http://schemas.microsoft.com/office/2007/relationships/media" Target="../media/media3.mov"/><Relationship Id="rId10" Type="http://schemas.openxmlformats.org/officeDocument/2006/relationships/notesSlide" Target="../notesSlides/notesSlide19.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565637"/>
          </a:xfrm>
        </p:spPr>
        <p:txBody>
          <a:bodyPr/>
          <a:lstStyle/>
          <a:p>
            <a:r>
              <a:rPr lang="en-US" sz="3600" dirty="0"/>
              <a:t>Introduction</a:t>
            </a:r>
            <a:br>
              <a:rPr lang="en-US" sz="3600" dirty="0"/>
            </a:br>
            <a:r>
              <a:rPr lang="en-US" dirty="0"/>
              <a:t>AI and ML</a:t>
            </a:r>
            <a:br>
              <a:rPr lang="en-US" dirty="0"/>
            </a:br>
            <a:endParaRPr lang="en-US" sz="2700" dirty="0"/>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latin typeface="Palatino"/>
              <a:cs typeface="Palatino"/>
            </a:endParaRPr>
          </a:p>
        </p:txBody>
      </p:sp>
      <p:sp>
        <p:nvSpPr>
          <p:cNvPr id="5125" name="Text Box 8"/>
          <p:cNvSpPr txBox="1">
            <a:spLocks noChangeArrowheads="1"/>
          </p:cNvSpPr>
          <p:nvPr/>
        </p:nvSpPr>
        <p:spPr bwMode="auto">
          <a:xfrm>
            <a:off x="0" y="4513177"/>
            <a:ext cx="9144000" cy="346247"/>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Palatino"/>
                <a:cs typeface="Palatino"/>
              </a:rPr>
              <a:t>Instructor: Dr. Yeshwant Singh</a:t>
            </a:r>
            <a:endParaRPr lang="en-US" sz="1400" dirty="0">
              <a:latin typeface="Palatino"/>
              <a:cs typeface="Palatino"/>
            </a:endParaRP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a:t>
            </a:r>
            <a:r>
              <a:rPr lang="en-US" sz="6600" dirty="0">
                <a:solidFill>
                  <a:schemeClr val="accent1">
                    <a:lumMod val="50000"/>
                  </a:schemeClr>
                </a:solidFill>
                <a:latin typeface="Palatino"/>
                <a:cs typeface="Palatino"/>
              </a:rPr>
              <a:t>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81825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0" y="1200150"/>
            <a:ext cx="4114800" cy="2937967"/>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4" cstate="print"/>
          <a:srcRect/>
          <a:stretch>
            <a:fillRect/>
          </a:stretch>
        </p:blipFill>
        <p:spPr bwMode="auto">
          <a:xfrm flipH="1">
            <a:off x="4038600" y="971549"/>
            <a:ext cx="5029200" cy="3774375"/>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Lessons learned from the brain: memory (data) and simulation (computation) are key to decision making</a:t>
            </a:r>
          </a:p>
        </p:txBody>
      </p:sp>
    </p:spTree>
    <p:extLst>
      <p:ext uri="{BB962C8B-B14F-4D97-AF65-F5344CB8AC3E}">
        <p14:creationId xmlns:p14="http://schemas.microsoft.com/office/powerpoint/2010/main" val="1146982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idx="1"/>
          </p:nvPr>
        </p:nvSpPr>
        <p:spPr>
          <a:xfrm>
            <a:off x="427892" y="914399"/>
            <a:ext cx="5141592" cy="3771900"/>
          </a:xfrm>
        </p:spPr>
        <p:txBody>
          <a:bodyPr/>
          <a:lstStyle/>
          <a:p>
            <a:pPr>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1990—2012: Statistical approaches + subfield expertise</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a:lnSpc>
                <a:spcPct val="80000"/>
              </a:lnSpc>
            </a:pPr>
            <a:r>
              <a:rPr lang="en-US" sz="1400" dirty="0"/>
              <a:t>2012—: Excitement: Look, Ma, no hands!</a:t>
            </a:r>
          </a:p>
          <a:p>
            <a:pPr lvl="1">
              <a:lnSpc>
                <a:spcPct val="80000"/>
              </a:lnSpc>
            </a:pPr>
            <a:r>
              <a:rPr lang="en-US" sz="1100" dirty="0"/>
              <a:t>Big data, big compute, neural networks</a:t>
            </a:r>
          </a:p>
          <a:p>
            <a:pPr lvl="1">
              <a:lnSpc>
                <a:spcPct val="80000"/>
              </a:lnSpc>
            </a:pPr>
            <a:r>
              <a:rPr lang="en-US" sz="1100" dirty="0"/>
              <a:t>Some re-unification of subfields</a:t>
            </a:r>
          </a:p>
          <a:p>
            <a:pPr lvl="1">
              <a:lnSpc>
                <a:spcPct val="80000"/>
              </a:lnSpc>
            </a:pPr>
            <a:r>
              <a:rPr lang="en-US" sz="1100" dirty="0"/>
              <a:t>AI used in many industries</a:t>
            </a:r>
          </a:p>
        </p:txBody>
      </p:sp>
      <p:pic>
        <p:nvPicPr>
          <p:cNvPr id="4" name="Picture 1" descr="C:\Temp\ketrina\HistoryOfAI.png"/>
          <p:cNvPicPr>
            <a:picLocks noChangeAspect="1" noChangeArrowheads="1"/>
          </p:cNvPicPr>
          <p:nvPr/>
        </p:nvPicPr>
        <p:blipFill>
          <a:blip r:embed="rId3" cstate="print"/>
          <a:srcRect/>
          <a:stretch>
            <a:fillRect/>
          </a:stretch>
        </p:blipFill>
        <p:spPr bwMode="auto">
          <a:xfrm>
            <a:off x="5598792" y="1047749"/>
            <a:ext cx="2630808" cy="36576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934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9347">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9347">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solidFill>
                  <a:schemeClr val="tx1"/>
                </a:solidFill>
              </a:rPr>
              <a:t>What Can AI Do?</a:t>
            </a:r>
          </a:p>
        </p:txBody>
      </p:sp>
      <p:sp>
        <p:nvSpPr>
          <p:cNvPr id="541699" name="Rectangle 3"/>
          <p:cNvSpPr>
            <a:spLocks noGrp="1" noChangeArrowheads="1"/>
          </p:cNvSpPr>
          <p:nvPr>
            <p:ph idx="1"/>
          </p:nvPr>
        </p:nvSpPr>
        <p:spPr>
          <a:xfrm>
            <a:off x="609600" y="8953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Jeopardy?</a:t>
            </a:r>
          </a:p>
          <a:p>
            <a:pPr eaLnBrk="1" hangingPunct="1">
              <a:lnSpc>
                <a:spcPct val="80000"/>
              </a:lnSpc>
            </a:pPr>
            <a:r>
              <a:rPr lang="en-US" sz="1500" dirty="0"/>
              <a:t>Win against any human at chess?</a:t>
            </a:r>
          </a:p>
          <a:p>
            <a:pPr eaLnBrk="1" hangingPunct="1">
              <a:lnSpc>
                <a:spcPct val="80000"/>
              </a:lnSpc>
            </a:pPr>
            <a:r>
              <a:rPr lang="en-US" sz="1500" dirty="0"/>
              <a:t>Win against the best humans at Go?</a:t>
            </a:r>
          </a:p>
          <a:p>
            <a:pPr eaLnBrk="1" hangingPunct="1">
              <a:lnSpc>
                <a:spcPct val="80000"/>
              </a:lnSpc>
            </a:pPr>
            <a:r>
              <a:rPr lang="en-US" sz="1500" dirty="0"/>
              <a:t>Play a decent game of tennis?</a:t>
            </a:r>
          </a:p>
          <a:p>
            <a:pPr eaLnBrk="1" hangingPunct="1">
              <a:lnSpc>
                <a:spcPct val="80000"/>
              </a:lnSpc>
            </a:pPr>
            <a:r>
              <a:rPr lang="en-US" sz="1500" dirty="0"/>
              <a:t>Grab a particular cup and put it on a shelf?</a:t>
            </a:r>
          </a:p>
          <a:p>
            <a:pPr eaLnBrk="1" hangingPunct="1">
              <a:lnSpc>
                <a:spcPct val="80000"/>
              </a:lnSpc>
            </a:pPr>
            <a:r>
              <a:rPr lang="en-US" sz="1500" dirty="0"/>
              <a:t>Unload any dishwasher in any home?</a:t>
            </a:r>
          </a:p>
          <a:p>
            <a:pPr eaLnBrk="1" hangingPunct="1">
              <a:lnSpc>
                <a:spcPct val="80000"/>
              </a:lnSpc>
            </a:pPr>
            <a:r>
              <a:rPr lang="en-US" sz="1500" dirty="0"/>
              <a:t>Drive safely along the highway?</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Berkeley Bowl?</a:t>
            </a:r>
          </a:p>
          <a:p>
            <a:pPr eaLnBrk="1" hangingPunct="1">
              <a:lnSpc>
                <a:spcPct val="80000"/>
              </a:lnSpc>
            </a:pPr>
            <a:r>
              <a:rPr lang="en-US" sz="1500" dirty="0"/>
              <a:t>Discover and prove a new mathematical theorem?</a:t>
            </a:r>
          </a:p>
          <a:p>
            <a:pPr eaLnBrk="1" hangingPunct="1">
              <a:lnSpc>
                <a:spcPct val="80000"/>
              </a:lnSpc>
            </a:pPr>
            <a:r>
              <a:rPr lang="en-US" sz="1500" dirty="0"/>
              <a:t>Perform a surgical operation?</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4097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09600" y="25527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93833" y="1581150"/>
            <a:ext cx="3069167" cy="2209800"/>
          </a:xfrm>
          <a:prstGeom prst="rect">
            <a:avLst/>
          </a:prstGeom>
          <a:noFill/>
          <a:ln w="9525">
            <a:noFill/>
            <a:miter lim="800000"/>
            <a:headEnd/>
            <a:tailEnd/>
          </a:ln>
          <a:effectLst/>
        </p:spPr>
      </p:pic>
      <p:sp>
        <p:nvSpPr>
          <p:cNvPr id="24" name="Freeform 4"/>
          <p:cNvSpPr>
            <a:spLocks/>
          </p:cNvSpPr>
          <p:nvPr/>
        </p:nvSpPr>
        <p:spPr bwMode="auto">
          <a:xfrm>
            <a:off x="609600" y="16383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5" name="Freeform 4"/>
          <p:cNvSpPr>
            <a:spLocks/>
          </p:cNvSpPr>
          <p:nvPr/>
        </p:nvSpPr>
        <p:spPr bwMode="auto">
          <a:xfrm>
            <a:off x="609600" y="18669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6" name="Freeform 4"/>
          <p:cNvSpPr>
            <a:spLocks/>
          </p:cNvSpPr>
          <p:nvPr/>
        </p:nvSpPr>
        <p:spPr bwMode="auto">
          <a:xfrm>
            <a:off x="609600" y="20955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7" name="Freeform 4"/>
          <p:cNvSpPr>
            <a:spLocks/>
          </p:cNvSpPr>
          <p:nvPr/>
        </p:nvSpPr>
        <p:spPr bwMode="auto">
          <a:xfrm>
            <a:off x="609600" y="23241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8" name="Freeform 13"/>
          <p:cNvSpPr>
            <a:spLocks/>
          </p:cNvSpPr>
          <p:nvPr/>
        </p:nvSpPr>
        <p:spPr bwMode="auto">
          <a:xfrm>
            <a:off x="609600" y="30099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29" name="Freeform 4"/>
          <p:cNvSpPr>
            <a:spLocks/>
          </p:cNvSpPr>
          <p:nvPr/>
        </p:nvSpPr>
        <p:spPr bwMode="auto">
          <a:xfrm>
            <a:off x="609600" y="3257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30" name="Freeform 13"/>
          <p:cNvSpPr>
            <a:spLocks/>
          </p:cNvSpPr>
          <p:nvPr/>
        </p:nvSpPr>
        <p:spPr bwMode="auto">
          <a:xfrm>
            <a:off x="609600" y="3486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31" name="Group 20"/>
          <p:cNvGrpSpPr>
            <a:grpSpLocks/>
          </p:cNvGrpSpPr>
          <p:nvPr/>
        </p:nvGrpSpPr>
        <p:grpSpPr bwMode="auto">
          <a:xfrm>
            <a:off x="609600" y="3714750"/>
            <a:ext cx="228600" cy="171450"/>
            <a:chOff x="4896" y="2256"/>
            <a:chExt cx="432" cy="816"/>
          </a:xfrm>
        </p:grpSpPr>
        <p:sp>
          <p:nvSpPr>
            <p:cNvPr id="32"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33"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41" name="Freeform 4"/>
          <p:cNvSpPr>
            <a:spLocks/>
          </p:cNvSpPr>
          <p:nvPr/>
        </p:nvSpPr>
        <p:spPr bwMode="auto">
          <a:xfrm>
            <a:off x="612163" y="4110318"/>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2" name="Freeform 13"/>
          <p:cNvSpPr>
            <a:spLocks/>
          </p:cNvSpPr>
          <p:nvPr/>
        </p:nvSpPr>
        <p:spPr bwMode="auto">
          <a:xfrm>
            <a:off x="612163" y="4338918"/>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34" name="Freeform 4">
            <a:extLst>
              <a:ext uri="{FF2B5EF4-FFF2-40B4-BE49-F238E27FC236}">
                <a16:creationId xmlns:a16="http://schemas.microsoft.com/office/drawing/2014/main" id="{60C2F5E2-041E-5E44-9FDA-3FF564236397}"/>
              </a:ext>
            </a:extLst>
          </p:cNvPr>
          <p:cNvSpPr>
            <a:spLocks/>
          </p:cNvSpPr>
          <p:nvPr/>
        </p:nvSpPr>
        <p:spPr bwMode="auto">
          <a:xfrm>
            <a:off x="592137" y="2760009"/>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grpSp>
        <p:nvGrpSpPr>
          <p:cNvPr id="35" name="Group 20">
            <a:extLst>
              <a:ext uri="{FF2B5EF4-FFF2-40B4-BE49-F238E27FC236}">
                <a16:creationId xmlns:a16="http://schemas.microsoft.com/office/drawing/2014/main" id="{E7EC4C28-B554-7340-B4DF-6CB384C00E43}"/>
              </a:ext>
            </a:extLst>
          </p:cNvPr>
          <p:cNvGrpSpPr>
            <a:grpSpLocks/>
          </p:cNvGrpSpPr>
          <p:nvPr/>
        </p:nvGrpSpPr>
        <p:grpSpPr bwMode="auto">
          <a:xfrm>
            <a:off x="604226" y="3913654"/>
            <a:ext cx="228600" cy="171450"/>
            <a:chOff x="4896" y="2256"/>
            <a:chExt cx="432" cy="816"/>
          </a:xfrm>
        </p:grpSpPr>
        <p:sp>
          <p:nvSpPr>
            <p:cNvPr id="36" name="Freeform 21">
              <a:extLst>
                <a:ext uri="{FF2B5EF4-FFF2-40B4-BE49-F238E27FC236}">
                  <a16:creationId xmlns:a16="http://schemas.microsoft.com/office/drawing/2014/main" id="{C8EDBE9A-4070-2E47-9659-578E11FF38D9}"/>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38" name="Freeform 22">
              <a:extLst>
                <a:ext uri="{FF2B5EF4-FFF2-40B4-BE49-F238E27FC236}">
                  <a16:creationId xmlns:a16="http://schemas.microsoft.com/office/drawing/2014/main" id="{84FFC967-5E6E-5042-BD82-DA9743B7D797}"/>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55587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7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17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41699">
                                            <p:txEl>
                                              <p:pRg st="14" end="1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41699">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P spid="541700" grpId="0" animBg="1"/>
      <p:bldP spid="541709" grpId="0" animBg="1"/>
      <p:bldP spid="24" grpId="0" animBg="1"/>
      <p:bldP spid="25" grpId="0" animBg="1"/>
      <p:bldP spid="26" grpId="0" animBg="1"/>
      <p:bldP spid="27" grpId="0" animBg="1"/>
      <p:bldP spid="28" grpId="0" animBg="1"/>
      <p:bldP spid="29" grpId="0" animBg="1"/>
      <p:bldP spid="30" grpId="0" animBg="1"/>
      <p:bldP spid="41" grpId="0" animBg="1"/>
      <p:bldP spid="42"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Grp="1" noChangeArrowheads="1"/>
          </p:cNvSpPr>
          <p:nvPr>
            <p:ph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pic>
        <p:nvPicPr>
          <p:cNvPr id="29698" name="Picture 2" descr="http://pleated-jeans.com/wp-content/uploads/2011/10/11529934470.png"/>
          <p:cNvPicPr>
            <a:picLocks noChangeAspect="1" noChangeArrowheads="1"/>
          </p:cNvPicPr>
          <p:nvPr/>
        </p:nvPicPr>
        <p:blipFill>
          <a:blip r:embed="rId3" cstate="print"/>
          <a:srcRect/>
          <a:stretch>
            <a:fillRect/>
          </a:stretch>
        </p:blipFill>
        <p:spPr bwMode="auto">
          <a:xfrm>
            <a:off x="3363896" y="2114550"/>
            <a:ext cx="2381250" cy="3571875"/>
          </a:xfrm>
          <a:prstGeom prst="rect">
            <a:avLst/>
          </a:prstGeom>
          <a:noFill/>
        </p:spPr>
      </p:pic>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t>[Shank, Tale-Spin System, 1984]</a:t>
            </a:r>
          </a:p>
        </p:txBody>
      </p:sp>
      <p:pic>
        <p:nvPicPr>
          <p:cNvPr id="28673"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53200" y="895350"/>
            <a:ext cx="2574891" cy="1905000"/>
          </a:xfrm>
          <a:prstGeom prst="rect">
            <a:avLst/>
          </a:prstGeom>
          <a:noFill/>
          <a:ln w="9525">
            <a:noFill/>
            <a:miter lim="800000"/>
            <a:headEnd/>
            <a:tailEnd/>
          </a:ln>
          <a:effectLst/>
        </p:spPr>
      </p:pic>
      <p:pic>
        <p:nvPicPr>
          <p:cNvPr id="8" name="Picture 2" descr="http://pleated-jeans.com/wp-content/uploads/2011/10/11529934470.png"/>
          <p:cNvPicPr>
            <a:picLocks noChangeAspect="1" noChangeArrowheads="1"/>
          </p:cNvPicPr>
          <p:nvPr/>
        </p:nvPicPr>
        <p:blipFill>
          <a:blip r:embed="rId5" cstate="print">
            <a:lum bright="2000"/>
            <a:extLst>
              <a:ext uri="{28A0092B-C50C-407E-A947-70E740481C1C}">
                <a14:useLocalDpi xmlns:a14="http://schemas.microsoft.com/office/drawing/2010/main"/>
              </a:ext>
            </a:extLst>
          </a:blip>
          <a:srcRect/>
          <a:stretch>
            <a:fillRect/>
          </a:stretch>
        </p:blipFill>
        <p:spPr bwMode="auto">
          <a:xfrm>
            <a:off x="3381375" y="3105150"/>
            <a:ext cx="2381250" cy="533400"/>
          </a:xfrm>
          <a:prstGeom prst="rect">
            <a:avLst/>
          </a:prstGeom>
          <a:noFill/>
        </p:spPr>
      </p:pic>
    </p:spTree>
    <p:extLst>
      <p:ext uri="{BB962C8B-B14F-4D97-AF65-F5344CB8AC3E}">
        <p14:creationId xmlns:p14="http://schemas.microsoft.com/office/powerpoint/2010/main" val="111550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139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6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155730" y="1047750"/>
            <a:ext cx="2563811" cy="1752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05600" y="1047750"/>
            <a:ext cx="2286000" cy="2655094"/>
          </a:xfrm>
          <a:prstGeom prst="rect">
            <a:avLst/>
          </a:prstGeom>
          <a:noFill/>
        </p:spPr>
      </p:pic>
      <p:sp>
        <p:nvSpPr>
          <p:cNvPr id="3" name="Rectangle 2">
            <a:extLst>
              <a:ext uri="{FF2B5EF4-FFF2-40B4-BE49-F238E27FC236}">
                <a16:creationId xmlns:a16="http://schemas.microsoft.com/office/drawing/2014/main" id="{E0FDE688-3F11-B545-92A8-B7F514E4D647}"/>
              </a:ext>
            </a:extLst>
          </p:cNvPr>
          <p:cNvSpPr/>
          <p:nvPr/>
        </p:nvSpPr>
        <p:spPr>
          <a:xfrm>
            <a:off x="5715000" y="4462774"/>
            <a:ext cx="2732351" cy="369332"/>
          </a:xfrm>
          <a:prstGeom prst="rect">
            <a:avLst/>
          </a:prstGeom>
        </p:spPr>
        <p:txBody>
          <a:bodyPr wrap="none">
            <a:spAutoFit/>
          </a:bodyPr>
          <a:lstStyle/>
          <a:p>
            <a:r>
              <a:rPr lang="en-US" dirty="0">
                <a:hlinkClick r:id="rId8"/>
              </a:rPr>
              <a:t>https://play.aidungeon.io/</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Computer Vision</a:t>
            </a:r>
          </a:p>
        </p:txBody>
      </p:sp>
      <p:pic>
        <p:nvPicPr>
          <p:cNvPr id="11" name="Picture 10" descr="Screen Shot 2016-06-17 at 10.41.5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830818"/>
            <a:ext cx="6236990" cy="3886200"/>
          </a:xfrm>
          <a:prstGeom prst="rect">
            <a:avLst/>
          </a:prstGeom>
        </p:spPr>
      </p:pic>
      <p:sp>
        <p:nvSpPr>
          <p:cNvPr id="12" name="TextBox 11"/>
          <p:cNvSpPr txBox="1"/>
          <p:nvPr/>
        </p:nvSpPr>
        <p:spPr>
          <a:xfrm>
            <a:off x="1502066" y="4717018"/>
            <a:ext cx="7636901" cy="369332"/>
          </a:xfrm>
          <a:prstGeom prst="rect">
            <a:avLst/>
          </a:prstGeom>
          <a:noFill/>
        </p:spPr>
        <p:txBody>
          <a:bodyPr wrap="none" rtlCol="0">
            <a:spAutoFit/>
          </a:bodyPr>
          <a:lstStyle/>
          <a:p>
            <a:r>
              <a:rPr lang="en-US" dirty="0" err="1">
                <a:latin typeface="Palatino"/>
                <a:cs typeface="Palatino"/>
              </a:rPr>
              <a:t>Karpathy</a:t>
            </a:r>
            <a:r>
              <a:rPr lang="en-US" dirty="0">
                <a:latin typeface="Palatino"/>
                <a:cs typeface="Palatino"/>
              </a:rPr>
              <a:t> &amp; </a:t>
            </a:r>
            <a:r>
              <a:rPr lang="en-US" dirty="0" err="1">
                <a:latin typeface="Palatino"/>
                <a:cs typeface="Palatino"/>
              </a:rPr>
              <a:t>Fei-Fei</a:t>
            </a:r>
            <a:r>
              <a:rPr lang="en-US" dirty="0">
                <a:latin typeface="Palatino"/>
                <a:cs typeface="Palatino"/>
              </a:rPr>
              <a:t>, 2015; Donahue et al., 2015; </a:t>
            </a:r>
            <a:r>
              <a:rPr lang="en-US" dirty="0" err="1">
                <a:latin typeface="Palatino"/>
                <a:cs typeface="Palatino"/>
              </a:rPr>
              <a:t>Xu</a:t>
            </a:r>
            <a:r>
              <a:rPr lang="en-US" dirty="0">
                <a:latin typeface="Palatino"/>
                <a:cs typeface="Palatino"/>
              </a:rPr>
              <a:t> et al, 2015; many more </a:t>
            </a:r>
          </a:p>
        </p:txBody>
      </p:sp>
    </p:spTree>
    <p:extLst>
      <p:ext uri="{BB962C8B-B14F-4D97-AF65-F5344CB8AC3E}">
        <p14:creationId xmlns:p14="http://schemas.microsoft.com/office/powerpoint/2010/main" val="233693848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6961-792C-0443-AE89-E720C322E6D0}"/>
              </a:ext>
            </a:extLst>
          </p:cNvPr>
          <p:cNvSpPr>
            <a:spLocks noGrp="1"/>
          </p:cNvSpPr>
          <p:nvPr>
            <p:ph type="title"/>
          </p:nvPr>
        </p:nvSpPr>
        <p:spPr/>
        <p:txBody>
          <a:bodyPr/>
          <a:lstStyle/>
          <a:p>
            <a:r>
              <a:rPr lang="en-US" dirty="0"/>
              <a:t>Tools for Predictions &amp; Decisions</a:t>
            </a:r>
          </a:p>
        </p:txBody>
      </p:sp>
      <p:pic>
        <p:nvPicPr>
          <p:cNvPr id="4" name="Picture 3">
            <a:extLst>
              <a:ext uri="{FF2B5EF4-FFF2-40B4-BE49-F238E27FC236}">
                <a16:creationId xmlns:a16="http://schemas.microsoft.com/office/drawing/2014/main" id="{20603661-E6BA-0C49-B1D6-4EA889E9DAE5}"/>
              </a:ext>
            </a:extLst>
          </p:cNvPr>
          <p:cNvPicPr>
            <a:picLocks noChangeAspect="1"/>
          </p:cNvPicPr>
          <p:nvPr/>
        </p:nvPicPr>
        <p:blipFill>
          <a:blip r:embed="rId3"/>
          <a:stretch>
            <a:fillRect/>
          </a:stretch>
        </p:blipFill>
        <p:spPr>
          <a:xfrm>
            <a:off x="1219200" y="1316369"/>
            <a:ext cx="2759859" cy="1704754"/>
          </a:xfrm>
          <a:prstGeom prst="rect">
            <a:avLst/>
          </a:prstGeom>
        </p:spPr>
      </p:pic>
      <p:pic>
        <p:nvPicPr>
          <p:cNvPr id="5" name="Picture 4">
            <a:extLst>
              <a:ext uri="{FF2B5EF4-FFF2-40B4-BE49-F238E27FC236}">
                <a16:creationId xmlns:a16="http://schemas.microsoft.com/office/drawing/2014/main" id="{E80DA7D9-15BD-5548-8AB9-3325C218F960}"/>
              </a:ext>
            </a:extLst>
          </p:cNvPr>
          <p:cNvPicPr>
            <a:picLocks noChangeAspect="1"/>
          </p:cNvPicPr>
          <p:nvPr/>
        </p:nvPicPr>
        <p:blipFill>
          <a:blip r:embed="rId4"/>
          <a:stretch>
            <a:fillRect/>
          </a:stretch>
        </p:blipFill>
        <p:spPr>
          <a:xfrm>
            <a:off x="1219200" y="3025996"/>
            <a:ext cx="2858666" cy="1704753"/>
          </a:xfrm>
          <a:prstGeom prst="rect">
            <a:avLst/>
          </a:prstGeom>
        </p:spPr>
      </p:pic>
      <p:pic>
        <p:nvPicPr>
          <p:cNvPr id="6" name="Picture 5">
            <a:extLst>
              <a:ext uri="{FF2B5EF4-FFF2-40B4-BE49-F238E27FC236}">
                <a16:creationId xmlns:a16="http://schemas.microsoft.com/office/drawing/2014/main" id="{4DAF1E5D-37A8-4F40-A337-5C26E1F8ABD5}"/>
              </a:ext>
            </a:extLst>
          </p:cNvPr>
          <p:cNvPicPr>
            <a:picLocks noChangeAspect="1"/>
          </p:cNvPicPr>
          <p:nvPr/>
        </p:nvPicPr>
        <p:blipFill>
          <a:blip r:embed="rId5"/>
          <a:stretch>
            <a:fillRect/>
          </a:stretch>
        </p:blipFill>
        <p:spPr>
          <a:xfrm>
            <a:off x="4021012" y="1339650"/>
            <a:ext cx="2287862" cy="1704754"/>
          </a:xfrm>
          <a:prstGeom prst="rect">
            <a:avLst/>
          </a:prstGeom>
        </p:spPr>
      </p:pic>
      <p:pic>
        <p:nvPicPr>
          <p:cNvPr id="7" name="Picture 6">
            <a:extLst>
              <a:ext uri="{FF2B5EF4-FFF2-40B4-BE49-F238E27FC236}">
                <a16:creationId xmlns:a16="http://schemas.microsoft.com/office/drawing/2014/main" id="{C7C943E3-ADAC-3F44-A939-12D4ED448D67}"/>
              </a:ext>
            </a:extLst>
          </p:cNvPr>
          <p:cNvPicPr>
            <a:picLocks noChangeAspect="1"/>
          </p:cNvPicPr>
          <p:nvPr/>
        </p:nvPicPr>
        <p:blipFill>
          <a:blip r:embed="rId6"/>
          <a:stretch>
            <a:fillRect/>
          </a:stretch>
        </p:blipFill>
        <p:spPr>
          <a:xfrm>
            <a:off x="4114800" y="3076796"/>
            <a:ext cx="1709016" cy="1704754"/>
          </a:xfrm>
          <a:prstGeom prst="rect">
            <a:avLst/>
          </a:prstGeom>
        </p:spPr>
      </p:pic>
      <p:pic>
        <p:nvPicPr>
          <p:cNvPr id="8" name="Picture 7">
            <a:extLst>
              <a:ext uri="{FF2B5EF4-FFF2-40B4-BE49-F238E27FC236}">
                <a16:creationId xmlns:a16="http://schemas.microsoft.com/office/drawing/2014/main" id="{12EEE2ED-51D0-AF4D-BF3D-ED573A85424F}"/>
              </a:ext>
            </a:extLst>
          </p:cNvPr>
          <p:cNvPicPr>
            <a:picLocks noChangeAspect="1"/>
          </p:cNvPicPr>
          <p:nvPr/>
        </p:nvPicPr>
        <p:blipFill>
          <a:blip r:embed="rId7"/>
          <a:stretch>
            <a:fillRect/>
          </a:stretch>
        </p:blipFill>
        <p:spPr>
          <a:xfrm>
            <a:off x="5815243" y="3021122"/>
            <a:ext cx="2552889" cy="1704753"/>
          </a:xfrm>
          <a:prstGeom prst="rect">
            <a:avLst/>
          </a:prstGeom>
        </p:spPr>
      </p:pic>
      <p:pic>
        <p:nvPicPr>
          <p:cNvPr id="9" name="Picture 8">
            <a:extLst>
              <a:ext uri="{FF2B5EF4-FFF2-40B4-BE49-F238E27FC236}">
                <a16:creationId xmlns:a16="http://schemas.microsoft.com/office/drawing/2014/main" id="{7479F9C5-21DB-CA43-AE53-FEDAF19A3AEA}"/>
              </a:ext>
            </a:extLst>
          </p:cNvPr>
          <p:cNvPicPr>
            <a:picLocks noChangeAspect="1"/>
          </p:cNvPicPr>
          <p:nvPr/>
        </p:nvPicPr>
        <p:blipFill>
          <a:blip r:embed="rId8"/>
          <a:stretch>
            <a:fillRect/>
          </a:stretch>
        </p:blipFill>
        <p:spPr>
          <a:xfrm>
            <a:off x="5339858" y="1260693"/>
            <a:ext cx="3028274" cy="1704753"/>
          </a:xfrm>
          <a:prstGeom prst="rect">
            <a:avLst/>
          </a:prstGeom>
        </p:spPr>
      </p:pic>
    </p:spTree>
    <p:extLst>
      <p:ext uri="{BB962C8B-B14F-4D97-AF65-F5344CB8AC3E}">
        <p14:creationId xmlns:p14="http://schemas.microsoft.com/office/powerpoint/2010/main" val="206778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C:\Users\Dan\AppData\Local\Microsoft\Windows\Temporary Internet Files\Content.IE5\HW4TW2W6\DeepBlue.png"/>
          <p:cNvPicPr>
            <a:picLocks noChangeAspect="1" noChangeArrowheads="1"/>
          </p:cNvPicPr>
          <p:nvPr/>
        </p:nvPicPr>
        <p:blipFill>
          <a:blip r:embed="rId3" cstate="print">
            <a:extLst>
              <a:ext uri="{28A0092B-C50C-407E-A947-70E740481C1C}">
                <a14:useLocalDpi xmlns:a14="http://schemas.microsoft.com/office/drawing/2010/main"/>
              </a:ext>
            </a:extLst>
          </a:blip>
          <a:srcRect l="18243" r="18919"/>
          <a:stretch>
            <a:fillRect/>
          </a:stretch>
        </p:blipFill>
        <p:spPr bwMode="auto">
          <a:xfrm>
            <a:off x="6629400" y="1352550"/>
            <a:ext cx="2362200" cy="2819400"/>
          </a:xfrm>
          <a:prstGeom prst="rect">
            <a:avLst/>
          </a:prstGeom>
          <a:noFill/>
        </p:spPr>
      </p:pic>
      <p:sp>
        <p:nvSpPr>
          <p:cNvPr id="20482" name="Rectangle 2"/>
          <p:cNvSpPr>
            <a:spLocks noGrp="1" noChangeArrowheads="1"/>
          </p:cNvSpPr>
          <p:nvPr>
            <p:ph type="title"/>
          </p:nvPr>
        </p:nvSpPr>
        <p:spPr/>
        <p:txBody>
          <a:bodyPr/>
          <a:lstStyle/>
          <a:p>
            <a:pPr eaLnBrk="1" hangingPunct="1"/>
            <a:r>
              <a:rPr lang="en-US" dirty="0"/>
              <a:t>Game Agents</a:t>
            </a:r>
          </a:p>
        </p:txBody>
      </p:sp>
      <p:sp>
        <p:nvSpPr>
          <p:cNvPr id="551939" name="Rectangle 3"/>
          <p:cNvSpPr>
            <a:spLocks noGrp="1" noChangeArrowheads="1"/>
          </p:cNvSpPr>
          <p:nvPr>
            <p:ph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29200" y="632223"/>
            <a:ext cx="1724025" cy="1883569"/>
          </a:xfrm>
          <a:prstGeom prst="rect">
            <a:avLst/>
          </a:prstGeom>
          <a:noFill/>
          <a:ln w="9525">
            <a:noFill/>
            <a:miter lim="800000"/>
            <a:headEnd/>
            <a:tailEnd/>
          </a:ln>
        </p:spPr>
      </p:pic>
    </p:spTree>
    <p:extLst>
      <p:ext uri="{BB962C8B-B14F-4D97-AF65-F5344CB8AC3E}">
        <p14:creationId xmlns:p14="http://schemas.microsoft.com/office/powerpoint/2010/main" val="26458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7" name="pong5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cstate="print"/>
          <a:stretch>
            <a:fillRect/>
          </a:stretch>
        </p:blipFill>
        <p:spPr bwMode="auto">
          <a:xfrm>
            <a:off x="685800" y="1991705"/>
            <a:ext cx="1295400" cy="1699788"/>
          </a:xfrm>
          <a:prstGeom prst="rect">
            <a:avLst/>
          </a:prstGeom>
          <a:noFill/>
          <a:ln w="9525">
            <a:noFill/>
            <a:miter lim="800000"/>
            <a:headEnd/>
            <a:tailEnd/>
          </a:ln>
        </p:spPr>
      </p:pic>
      <p:pic>
        <p:nvPicPr>
          <p:cNvPr id="8" name="enduro.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cstate="print"/>
          <a:stretch>
            <a:fillRect/>
          </a:stretch>
        </p:blipFill>
        <p:spPr bwMode="auto">
          <a:xfrm>
            <a:off x="2853598" y="1973821"/>
            <a:ext cx="1261207" cy="1676399"/>
          </a:xfrm>
          <a:prstGeom prst="rect">
            <a:avLst/>
          </a:prstGeom>
          <a:noFill/>
          <a:ln w="9525">
            <a:noFill/>
            <a:miter lim="800000"/>
            <a:headEnd/>
            <a:tailEnd/>
          </a:ln>
        </p:spPr>
      </p:pic>
      <p:pic>
        <p:nvPicPr>
          <p:cNvPr id="9" name="beamrider.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cstate="print"/>
          <a:stretch>
            <a:fillRect/>
          </a:stretch>
        </p:blipFill>
        <p:spPr bwMode="auto">
          <a:xfrm>
            <a:off x="4953000" y="1951421"/>
            <a:ext cx="1295400" cy="1698798"/>
          </a:xfrm>
          <a:prstGeom prst="rect">
            <a:avLst/>
          </a:prstGeom>
          <a:noFill/>
          <a:ln w="9525">
            <a:noFill/>
            <a:miter lim="800000"/>
            <a:headEnd/>
            <a:tailEnd/>
          </a:ln>
        </p:spPr>
      </p:pic>
      <p:pic>
        <p:nvPicPr>
          <p:cNvPr id="10" name="qbert.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cstate="print"/>
          <a:stretch>
            <a:fillRect/>
          </a:stretch>
        </p:blipFill>
        <p:spPr bwMode="auto">
          <a:xfrm>
            <a:off x="7145754" y="1973821"/>
            <a:ext cx="1312446" cy="1687751"/>
          </a:xfrm>
          <a:prstGeom prst="rect">
            <a:avLst/>
          </a:prstGeom>
          <a:noFill/>
          <a:ln w="9525">
            <a:noFill/>
            <a:miter lim="800000"/>
            <a:headEnd/>
            <a:tailEnd/>
          </a:ln>
        </p:spPr>
      </p:pic>
      <p:sp>
        <p:nvSpPr>
          <p:cNvPr id="11" name="TextBox 10"/>
          <p:cNvSpPr txBox="1"/>
          <p:nvPr/>
        </p:nvSpPr>
        <p:spPr>
          <a:xfrm>
            <a:off x="838206" y="3650218"/>
            <a:ext cx="713657" cy="369332"/>
          </a:xfrm>
          <a:prstGeom prst="rect">
            <a:avLst/>
          </a:prstGeom>
          <a:noFill/>
        </p:spPr>
        <p:txBody>
          <a:bodyPr wrap="none" rtlCol="0">
            <a:spAutoFit/>
          </a:bodyPr>
          <a:lstStyle/>
          <a:p>
            <a:r>
              <a:rPr lang="en-US" dirty="0">
                <a:solidFill>
                  <a:srgbClr val="000000"/>
                </a:solidFill>
                <a:latin typeface="Palatino" pitchFamily="2" charset="77"/>
                <a:ea typeface="Palatino" pitchFamily="2" charset="77"/>
                <a:cs typeface="Calibri"/>
              </a:rPr>
              <a:t>Pong</a:t>
            </a:r>
          </a:p>
        </p:txBody>
      </p:sp>
      <p:sp>
        <p:nvSpPr>
          <p:cNvPr id="12" name="TextBox 11"/>
          <p:cNvSpPr txBox="1"/>
          <p:nvPr/>
        </p:nvSpPr>
        <p:spPr>
          <a:xfrm>
            <a:off x="3048000" y="3650218"/>
            <a:ext cx="954877" cy="369332"/>
          </a:xfrm>
          <a:prstGeom prst="rect">
            <a:avLst/>
          </a:prstGeom>
          <a:noFill/>
        </p:spPr>
        <p:txBody>
          <a:bodyPr wrap="none" rtlCol="0">
            <a:spAutoFit/>
          </a:bodyPr>
          <a:lstStyle/>
          <a:p>
            <a:r>
              <a:rPr lang="en-US" dirty="0" err="1">
                <a:solidFill>
                  <a:srgbClr val="000000"/>
                </a:solidFill>
                <a:latin typeface="Palatino" pitchFamily="2" charset="77"/>
                <a:ea typeface="Palatino" pitchFamily="2" charset="77"/>
                <a:cs typeface="Calibri"/>
              </a:rPr>
              <a:t>Enduro</a:t>
            </a:r>
            <a:endParaRPr lang="en-US" dirty="0">
              <a:solidFill>
                <a:srgbClr val="000000"/>
              </a:solidFill>
              <a:latin typeface="Palatino" pitchFamily="2" charset="77"/>
              <a:ea typeface="Palatino" pitchFamily="2" charset="77"/>
              <a:cs typeface="Calibri"/>
            </a:endParaRPr>
          </a:p>
        </p:txBody>
      </p:sp>
      <p:sp>
        <p:nvSpPr>
          <p:cNvPr id="13" name="TextBox 12"/>
          <p:cNvSpPr txBox="1"/>
          <p:nvPr/>
        </p:nvSpPr>
        <p:spPr>
          <a:xfrm>
            <a:off x="5029200" y="3650218"/>
            <a:ext cx="1257075" cy="369332"/>
          </a:xfrm>
          <a:prstGeom prst="rect">
            <a:avLst/>
          </a:prstGeom>
          <a:noFill/>
        </p:spPr>
        <p:txBody>
          <a:bodyPr wrap="none" rtlCol="0">
            <a:spAutoFit/>
          </a:bodyPr>
          <a:lstStyle/>
          <a:p>
            <a:r>
              <a:rPr lang="en-US" dirty="0" err="1">
                <a:solidFill>
                  <a:srgbClr val="000000"/>
                </a:solidFill>
                <a:latin typeface="Palatino" pitchFamily="2" charset="77"/>
                <a:ea typeface="Palatino" pitchFamily="2" charset="77"/>
                <a:cs typeface="Calibri"/>
              </a:rPr>
              <a:t>Beamrider</a:t>
            </a:r>
            <a:endParaRPr lang="en-US" dirty="0">
              <a:solidFill>
                <a:srgbClr val="000000"/>
              </a:solidFill>
              <a:latin typeface="Palatino" pitchFamily="2" charset="77"/>
              <a:ea typeface="Palatino" pitchFamily="2" charset="77"/>
              <a:cs typeface="Calibri"/>
            </a:endParaRPr>
          </a:p>
        </p:txBody>
      </p:sp>
      <p:sp>
        <p:nvSpPr>
          <p:cNvPr id="14" name="TextBox 13"/>
          <p:cNvSpPr txBox="1"/>
          <p:nvPr/>
        </p:nvSpPr>
        <p:spPr>
          <a:xfrm>
            <a:off x="7378085" y="3650218"/>
            <a:ext cx="861133" cy="369332"/>
          </a:xfrm>
          <a:prstGeom prst="rect">
            <a:avLst/>
          </a:prstGeom>
          <a:noFill/>
        </p:spPr>
        <p:txBody>
          <a:bodyPr wrap="none" rtlCol="0">
            <a:spAutoFit/>
          </a:bodyPr>
          <a:lstStyle/>
          <a:p>
            <a:r>
              <a:rPr lang="en-US" dirty="0">
                <a:solidFill>
                  <a:srgbClr val="000000"/>
                </a:solidFill>
                <a:latin typeface="Palatino" pitchFamily="2" charset="77"/>
                <a:ea typeface="Palatino" pitchFamily="2" charset="77"/>
                <a:cs typeface="Calibri"/>
              </a:rPr>
              <a:t>Q*</a:t>
            </a:r>
            <a:r>
              <a:rPr lang="en-US" dirty="0" err="1">
                <a:solidFill>
                  <a:srgbClr val="000000"/>
                </a:solidFill>
                <a:latin typeface="Palatino" pitchFamily="2" charset="77"/>
                <a:ea typeface="Palatino" pitchFamily="2" charset="77"/>
                <a:cs typeface="Calibri"/>
              </a:rPr>
              <a:t>bert</a:t>
            </a:r>
            <a:endParaRPr lang="en-US" dirty="0">
              <a:solidFill>
                <a:srgbClr val="000000"/>
              </a:solidFill>
              <a:latin typeface="Palatino" pitchFamily="2" charset="77"/>
              <a:ea typeface="Palatino" pitchFamily="2" charset="77"/>
              <a:cs typeface="Calibri"/>
            </a:endParaRPr>
          </a:p>
        </p:txBody>
      </p:sp>
    </p:spTree>
    <p:extLst>
      <p:ext uri="{BB962C8B-B14F-4D97-AF65-F5344CB8AC3E}">
        <p14:creationId xmlns:p14="http://schemas.microsoft.com/office/powerpoint/2010/main" val="390362329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vol="80000">
                <p:cTn id="22" fill="hold" display="0">
                  <p:stCondLst>
                    <p:cond delay="indefinite"/>
                  </p:stCondLst>
                </p:cTn>
                <p:tgtEl>
                  <p:spTgt spid="7"/>
                </p:tgtEl>
              </p:cMediaNode>
            </p:video>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video>
              <p:cMediaNode vol="80000">
                <p:cTn id="25"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0" y="819149"/>
            <a:ext cx="2971800" cy="4367445"/>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2971800" y="81915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71800" y="2343150"/>
            <a:ext cx="2686050" cy="1428750"/>
          </a:xfrm>
          <a:prstGeom prst="rect">
            <a:avLst/>
          </a:prstGeom>
          <a:noFill/>
          <a:ln w="9525">
            <a:noFill/>
            <a:miter lim="800000"/>
            <a:headEnd/>
            <a:tailEnd/>
          </a:ln>
        </p:spPr>
      </p:pic>
      <p:pic>
        <p:nvPicPr>
          <p:cNvPr id="7172" name="Picture 4" descr="http://images3.wikia.nocookie.net/__cb58379/half-life/en/images/d/d5/Glados_new_lair.jpg"/>
          <p:cNvPicPr>
            <a:picLocks noChangeAspect="1" noChangeArrowheads="1"/>
          </p:cNvPicPr>
          <p:nvPr/>
        </p:nvPicPr>
        <p:blipFill>
          <a:blip r:embed="rId6" cstate="print">
            <a:lum bright="20000" contrast="30000"/>
          </a:blip>
          <a:srcRect/>
          <a:stretch>
            <a:fillRect/>
          </a:stretch>
        </p:blipFill>
        <p:spPr bwMode="auto">
          <a:xfrm>
            <a:off x="5638800" y="3790950"/>
            <a:ext cx="1803400" cy="1352550"/>
          </a:xfrm>
          <a:prstGeom prst="rect">
            <a:avLst/>
          </a:prstGeom>
          <a:noFill/>
        </p:spPr>
      </p:pic>
      <p:pic>
        <p:nvPicPr>
          <p:cNvPr id="3" name="Picture 2"/>
          <p:cNvPicPr>
            <a:picLocks noChangeAspect="1"/>
          </p:cNvPicPr>
          <p:nvPr/>
        </p:nvPicPr>
        <p:blipFill rotWithShape="1">
          <a:blip r:embed="rId7"/>
          <a:srcRect l="11948" r="7575"/>
          <a:stretch/>
        </p:blipFill>
        <p:spPr>
          <a:xfrm>
            <a:off x="5638799" y="819150"/>
            <a:ext cx="3593047" cy="2971800"/>
          </a:xfrm>
          <a:prstGeom prst="rect">
            <a:avLst/>
          </a:prstGeom>
        </p:spPr>
      </p:pic>
      <p:pic>
        <p:nvPicPr>
          <p:cNvPr id="4" name="Picture 3"/>
          <p:cNvPicPr>
            <a:picLocks noChangeAspect="1"/>
          </p:cNvPicPr>
          <p:nvPr/>
        </p:nvPicPr>
        <p:blipFill>
          <a:blip r:embed="rId8"/>
          <a:stretch>
            <a:fillRect/>
          </a:stretch>
        </p:blipFill>
        <p:spPr>
          <a:xfrm>
            <a:off x="7453312" y="3790950"/>
            <a:ext cx="1690688" cy="1352550"/>
          </a:xfrm>
          <a:prstGeom prst="rect">
            <a:avLst/>
          </a:prstGeom>
        </p:spPr>
      </p:pic>
      <p:pic>
        <p:nvPicPr>
          <p:cNvPr id="5" name="Picture 4">
            <a:extLst>
              <a:ext uri="{FF2B5EF4-FFF2-40B4-BE49-F238E27FC236}">
                <a16:creationId xmlns:a16="http://schemas.microsoft.com/office/drawing/2014/main" id="{D9497575-EE81-034D-B1F5-B5AF942AAF60}"/>
              </a:ext>
            </a:extLst>
          </p:cNvPr>
          <p:cNvPicPr>
            <a:picLocks noChangeAspect="1"/>
          </p:cNvPicPr>
          <p:nvPr/>
        </p:nvPicPr>
        <p:blipFill>
          <a:blip r:embed="rId9"/>
          <a:stretch>
            <a:fillRect/>
          </a:stretch>
        </p:blipFill>
        <p:spPr>
          <a:xfrm>
            <a:off x="2984506" y="3747856"/>
            <a:ext cx="2654292" cy="1395644"/>
          </a:xfrm>
          <a:prstGeom prst="rect">
            <a:avLst/>
          </a:prstGeom>
        </p:spPr>
      </p:pic>
    </p:spTree>
    <p:extLst>
      <p:ext uri="{BB962C8B-B14F-4D97-AF65-F5344CB8AC3E}">
        <p14:creationId xmlns:p14="http://schemas.microsoft.com/office/powerpoint/2010/main" val="17725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Help in the home</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2343150" y="4857751"/>
            <a:ext cx="4457700" cy="238525"/>
          </a:xfrm>
          <a:prstGeom prst="rect">
            <a:avLst/>
          </a:prstGeom>
          <a:noFill/>
          <a:ln w="9525">
            <a:noFill/>
            <a:miter lim="800000"/>
            <a:headEnd/>
            <a:tailEnd/>
          </a:ln>
        </p:spPr>
        <p:txBody>
          <a:bodyPr lIns="68579" tIns="34289" rIns="68579" bIns="34289">
            <a:spAutoFit/>
          </a:bodyPr>
          <a:lstStyle/>
          <a:p>
            <a:pPr>
              <a:spcBef>
                <a:spcPct val="50000"/>
              </a:spcBef>
            </a:pPr>
            <a:r>
              <a:rPr lang="en-US" sz="1100" dirty="0"/>
              <a:t>Images from UC Berkeley, Boston Dynamics, </a:t>
            </a:r>
            <a:r>
              <a:rPr lang="en-US" sz="1100" dirty="0" err="1"/>
              <a:t>RoboCup</a:t>
            </a:r>
            <a:r>
              <a:rPr lang="en-US" sz="1100" dirty="0"/>
              <a:t>, Google</a:t>
            </a:r>
          </a:p>
        </p:txBody>
      </p:sp>
      <p:pic>
        <p:nvPicPr>
          <p:cNvPr id="2" name="Picture 3"/>
          <p:cNvPicPr>
            <a:picLocks noChangeAspect="1" noChangeArrowheads="1"/>
          </p:cNvPicPr>
          <p:nvPr/>
        </p:nvPicPr>
        <p:blipFill>
          <a:blip r:embed="rId3"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33800" y="3137964"/>
            <a:ext cx="2590800" cy="162636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DB3B8B-C5F0-AB42-BDA7-041BDCB8F274}"/>
              </a:ext>
            </a:extLst>
          </p:cNvPr>
          <p:cNvSpPr txBox="1">
            <a:spLocks/>
          </p:cNvSpPr>
          <p:nvPr/>
        </p:nvSpPr>
        <p:spPr>
          <a:xfrm>
            <a:off x="275896" y="273844"/>
            <a:ext cx="8757745"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urier" pitchFamily="2" charset="0"/>
                <a:ea typeface="+mj-ea"/>
                <a:cs typeface="+mj-cs"/>
              </a:defRPr>
            </a:lvl1pPr>
          </a:lstStyle>
          <a:p>
            <a:endParaRPr lang="en-US" sz="3300" dirty="0"/>
          </a:p>
        </p:txBody>
      </p:sp>
      <p:pic>
        <p:nvPicPr>
          <p:cNvPr id="4" name="Picture 3">
            <a:extLst>
              <a:ext uri="{FF2B5EF4-FFF2-40B4-BE49-F238E27FC236}">
                <a16:creationId xmlns:a16="http://schemas.microsoft.com/office/drawing/2014/main" id="{10F14F72-E126-E04C-A2EB-1AB467C7F363}"/>
              </a:ext>
            </a:extLst>
          </p:cNvPr>
          <p:cNvPicPr>
            <a:picLocks noChangeAspect="1"/>
          </p:cNvPicPr>
          <p:nvPr/>
        </p:nvPicPr>
        <p:blipFill>
          <a:blip r:embed="rId3"/>
          <a:stretch>
            <a:fillRect/>
          </a:stretch>
        </p:blipFill>
        <p:spPr>
          <a:xfrm>
            <a:off x="1090978" y="895350"/>
            <a:ext cx="6962043" cy="3686187"/>
          </a:xfrm>
          <a:prstGeom prst="rect">
            <a:avLst/>
          </a:prstGeom>
        </p:spPr>
      </p:pic>
    </p:spTree>
    <p:extLst>
      <p:ext uri="{BB962C8B-B14F-4D97-AF65-F5344CB8AC3E}">
        <p14:creationId xmlns:p14="http://schemas.microsoft.com/office/powerpoint/2010/main" val="1632951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Utility?</a:t>
            </a:r>
          </a:p>
        </p:txBody>
      </p:sp>
      <p:sp>
        <p:nvSpPr>
          <p:cNvPr id="4" name="Text Placeholder 3"/>
          <p:cNvSpPr>
            <a:spLocks noGrp="1"/>
          </p:cNvSpPr>
          <p:nvPr>
            <p:ph type="body" idx="1"/>
          </p:nvPr>
        </p:nvSpPr>
        <p:spPr>
          <a:xfrm>
            <a:off x="1447800" y="1151335"/>
            <a:ext cx="3030141" cy="479822"/>
          </a:xfrm>
        </p:spPr>
        <p:txBody>
          <a:bodyPr/>
          <a:lstStyle/>
          <a:p>
            <a:r>
              <a:rPr lang="en-US" dirty="0"/>
              <a:t>Clear utility function</a:t>
            </a:r>
          </a:p>
        </p:txBody>
      </p:sp>
      <p:pic>
        <p:nvPicPr>
          <p:cNvPr id="7" name="Content Placeholder 6"/>
          <p:cNvPicPr>
            <a:picLocks noGrp="1" noChangeAspect="1"/>
          </p:cNvPicPr>
          <p:nvPr>
            <p:ph sz="half" idx="2"/>
          </p:nvPr>
        </p:nvPicPr>
        <p:blipFill>
          <a:blip r:embed="rId3"/>
          <a:srcRect l="15750" r="15750"/>
          <a:stretch>
            <a:fillRect/>
          </a:stretch>
        </p:blipFill>
        <p:spPr>
          <a:xfrm>
            <a:off x="1447800" y="1630363"/>
            <a:ext cx="3030538" cy="2963862"/>
          </a:xfrm>
        </p:spPr>
      </p:pic>
      <p:sp>
        <p:nvSpPr>
          <p:cNvPr id="5" name="Text Placeholder 4"/>
          <p:cNvSpPr>
            <a:spLocks noGrp="1"/>
          </p:cNvSpPr>
          <p:nvPr>
            <p:ph type="body" sz="quarter" idx="3"/>
          </p:nvPr>
        </p:nvSpPr>
        <p:spPr>
          <a:xfrm>
            <a:off x="4588669" y="1151335"/>
            <a:ext cx="3031331" cy="479822"/>
          </a:xfrm>
        </p:spPr>
        <p:txBody>
          <a:bodyPr/>
          <a:lstStyle/>
          <a:p>
            <a:r>
              <a:rPr lang="en-US" dirty="0"/>
              <a:t>Not so clear utility function</a:t>
            </a:r>
          </a:p>
        </p:txBody>
      </p:sp>
      <p:sp>
        <p:nvSpPr>
          <p:cNvPr id="6" name="Content Placeholder 5"/>
          <p:cNvSpPr>
            <a:spLocks noGrp="1"/>
          </p:cNvSpPr>
          <p:nvPr>
            <p:ph sz="quarter" idx="4"/>
          </p:nvPr>
        </p:nvSpPr>
        <p:spPr>
          <a:xfrm>
            <a:off x="4588669" y="1631156"/>
            <a:ext cx="3031331" cy="2963466"/>
          </a:xfrm>
        </p:spPr>
        <p:txBody>
          <a:bodyPr/>
          <a:lstStyle/>
          <a:p>
            <a:endParaRPr lang="en-US"/>
          </a:p>
        </p:txBody>
      </p:sp>
      <p:pic>
        <p:nvPicPr>
          <p:cNvPr id="9" name="Picture 3"/>
          <p:cNvPicPr>
            <a:picLocks noChangeAspect="1" noChangeArrowheads="1"/>
          </p:cNvPicPr>
          <p:nvPr/>
        </p:nvPicPr>
        <p:blipFill>
          <a:blip r:embed="rId4" cstate="print"/>
          <a:srcRect/>
          <a:stretch>
            <a:fillRect/>
          </a:stretch>
        </p:blipFill>
        <p:spPr bwMode="auto">
          <a:xfrm>
            <a:off x="4648200" y="1648125"/>
            <a:ext cx="2819400" cy="3057225"/>
          </a:xfrm>
          <a:prstGeom prst="rect">
            <a:avLst/>
          </a:prstGeom>
          <a:noFill/>
          <a:ln w="9525">
            <a:noFill/>
            <a:miter lim="800000"/>
            <a:headEnd/>
            <a:tailEnd/>
          </a:ln>
        </p:spPr>
      </p:pic>
    </p:spTree>
    <p:extLst>
      <p:ext uri="{BB962C8B-B14F-4D97-AF65-F5344CB8AC3E}">
        <p14:creationId xmlns:p14="http://schemas.microsoft.com/office/powerpoint/2010/main" val="33028780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0" y="2190750"/>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spTree>
    <p:extLst>
      <p:ext uri="{BB962C8B-B14F-4D97-AF65-F5344CB8AC3E}">
        <p14:creationId xmlns:p14="http://schemas.microsoft.com/office/powerpoint/2010/main" val="401511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765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Tree>
    <p:extLst>
      <p:ext uri="{BB962C8B-B14F-4D97-AF65-F5344CB8AC3E}">
        <p14:creationId xmlns:p14="http://schemas.microsoft.com/office/powerpoint/2010/main" val="388525240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4240233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idx="1"/>
          </p:nvPr>
        </p:nvSpPr>
        <p:spPr>
          <a:xfrm>
            <a:off x="838200" y="838200"/>
            <a:ext cx="4495800" cy="3927873"/>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endParaRPr lang="en-US" dirty="0"/>
          </a:p>
          <a:p>
            <a:pPr eaLnBrk="1" hangingPunct="1"/>
            <a:r>
              <a:rPr lang="en-US" dirty="0"/>
              <a:t>What can AI do?</a:t>
            </a:r>
          </a:p>
          <a:p>
            <a:pPr eaLnBrk="1" hangingPunct="1"/>
            <a:endParaRPr lang="en-US" dirty="0"/>
          </a:p>
          <a:p>
            <a:pPr marL="0" indent="0" eaLnBrk="1" hangingPunct="1">
              <a:buNone/>
            </a:pPr>
            <a:endParaRPr lang="en-US" dirty="0"/>
          </a:p>
          <a:p>
            <a:pPr eaLnBrk="1" hangingPunct="1"/>
            <a:r>
              <a:rPr lang="en-US" dirty="0"/>
              <a:t>What is this course?</a:t>
            </a:r>
          </a:p>
        </p:txBody>
      </p:sp>
      <p:pic>
        <p:nvPicPr>
          <p:cNvPr id="22529" name="Picture 1" descr="C:\Temp\ketrina\Today.png"/>
          <p:cNvPicPr>
            <a:picLocks noChangeAspect="1" noChangeArrowheads="1"/>
          </p:cNvPicPr>
          <p:nvPr/>
        </p:nvPicPr>
        <p:blipFill>
          <a:blip r:embed="rId3" cstate="print"/>
          <a:srcRect/>
          <a:stretch>
            <a:fillRect/>
          </a:stretch>
        </p:blipFill>
        <p:spPr bwMode="auto">
          <a:xfrm>
            <a:off x="5334000" y="1123950"/>
            <a:ext cx="3037390" cy="3400425"/>
          </a:xfrm>
          <a:prstGeom prst="rect">
            <a:avLst/>
          </a:prstGeom>
          <a:noFill/>
        </p:spPr>
      </p:pic>
    </p:spTree>
    <p:extLst>
      <p:ext uri="{BB962C8B-B14F-4D97-AF65-F5344CB8AC3E}">
        <p14:creationId xmlns:p14="http://schemas.microsoft.com/office/powerpoint/2010/main" val="290352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Palatino"/>
                <a:cs typeface="Palatino"/>
              </a:rPr>
              <a:t>The science of making machines that:</a:t>
            </a:r>
          </a:p>
        </p:txBody>
      </p:sp>
      <p:sp>
        <p:nvSpPr>
          <p:cNvPr id="7" name="TextBox 6"/>
          <p:cNvSpPr txBox="1"/>
          <p:nvPr/>
        </p:nvSpPr>
        <p:spPr>
          <a:xfrm>
            <a:off x="304800" y="2114550"/>
            <a:ext cx="2133600" cy="707886"/>
          </a:xfrm>
          <a:prstGeom prst="rect">
            <a:avLst/>
          </a:prstGeom>
          <a:noFill/>
        </p:spPr>
        <p:txBody>
          <a:bodyPr wrap="square" rtlCol="0">
            <a:spAutoFit/>
          </a:bodyPr>
          <a:lstStyle/>
          <a:p>
            <a:pPr algn="ctr"/>
            <a:r>
              <a:rPr lang="en-US" sz="2000" dirty="0">
                <a:solidFill>
                  <a:schemeClr val="accent2"/>
                </a:solidFill>
                <a:latin typeface="Palatino"/>
                <a:cs typeface="Palatino"/>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Tree>
    <p:extLst>
      <p:ext uri="{BB962C8B-B14F-4D97-AF65-F5344CB8AC3E}">
        <p14:creationId xmlns:p14="http://schemas.microsoft.com/office/powerpoint/2010/main" val="165794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Palatino"/>
                <a:cs typeface="Palatino"/>
              </a:rPr>
              <a:t>  We’ll use the term </a:t>
            </a:r>
            <a:r>
              <a:rPr lang="en-US" b="1" dirty="0">
                <a:latin typeface="Palatino"/>
                <a:cs typeface="Palatino"/>
              </a:rPr>
              <a:t>rational</a:t>
            </a:r>
            <a:r>
              <a:rPr lang="en-US" dirty="0">
                <a:latin typeface="Palatino"/>
                <a:cs typeface="Palatino"/>
              </a:rPr>
              <a:t> in a very specific, technical way:</a:t>
            </a:r>
          </a:p>
          <a:p>
            <a:pPr marL="372657" lvl="1">
              <a:spcBef>
                <a:spcPts val="750"/>
              </a:spcBef>
              <a:buSzPct val="125000"/>
              <a:buFont typeface="Wingdings" pitchFamily="2" charset="2"/>
              <a:buChar char="§"/>
            </a:pPr>
            <a:r>
              <a:rPr lang="en-US" dirty="0">
                <a:latin typeface="Palatino"/>
                <a:cs typeface="Palatino"/>
              </a:rPr>
              <a:t> Rational: maximally achieving pre-defined goals</a:t>
            </a:r>
            <a:endParaRPr lang="en-US" i="1" dirty="0">
              <a:latin typeface="Palatino"/>
              <a:cs typeface="Palatino"/>
            </a:endParaRPr>
          </a:p>
          <a:p>
            <a:pPr marL="372657" lvl="1">
              <a:spcBef>
                <a:spcPts val="750"/>
              </a:spcBef>
              <a:buSzPct val="125000"/>
              <a:buFont typeface="Wingdings" pitchFamily="2" charset="2"/>
              <a:buChar char="§"/>
            </a:pPr>
            <a:r>
              <a:rPr lang="en-US" dirty="0">
                <a:latin typeface="Palatino"/>
                <a:cs typeface="Palatino"/>
              </a:rPr>
              <a:t> Rationality</a:t>
            </a:r>
            <a:r>
              <a:rPr lang="en-US" b="1" dirty="0">
                <a:latin typeface="Palatino"/>
                <a:cs typeface="Palatino"/>
              </a:rPr>
              <a:t> </a:t>
            </a:r>
            <a:r>
              <a:rPr lang="en-US" dirty="0">
                <a:latin typeface="Palatino"/>
                <a:cs typeface="Palatino"/>
              </a:rPr>
              <a:t>only concerns what decisions are made </a:t>
            </a:r>
          </a:p>
          <a:p>
            <a:pPr marL="372657" lvl="1">
              <a:spcBef>
                <a:spcPts val="750"/>
              </a:spcBef>
              <a:buSzPct val="125000"/>
            </a:pPr>
            <a:r>
              <a:rPr lang="en-US" dirty="0">
                <a:latin typeface="Palatino"/>
                <a:cs typeface="Palatino"/>
              </a:rPr>
              <a:t>   (not the thought process behind them)</a:t>
            </a:r>
          </a:p>
          <a:p>
            <a:pPr marL="372657" lvl="1">
              <a:spcBef>
                <a:spcPts val="750"/>
              </a:spcBef>
              <a:buSzPct val="125000"/>
              <a:buFont typeface="Wingdings" pitchFamily="2" charset="2"/>
              <a:buChar char="§"/>
            </a:pPr>
            <a:r>
              <a:rPr lang="en-US" dirty="0">
                <a:latin typeface="Palatino"/>
                <a:cs typeface="Palatino"/>
              </a:rPr>
              <a:t> Goals are expressed in terms of the </a:t>
            </a:r>
            <a:r>
              <a:rPr lang="en-US" b="1" dirty="0">
                <a:latin typeface="Palatino"/>
                <a:cs typeface="Palatino"/>
              </a:rPr>
              <a:t>utility</a:t>
            </a:r>
            <a:r>
              <a:rPr lang="en-US" dirty="0">
                <a:latin typeface="Palatino"/>
                <a:cs typeface="Palatino"/>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Palatino"/>
                <a:cs typeface="Palatino"/>
              </a:rPr>
              <a:t> Being rational means </a:t>
            </a:r>
            <a:r>
              <a:rPr lang="en-US" b="1" dirty="0">
                <a:solidFill>
                  <a:srgbClr val="1212D2"/>
                </a:solidFill>
                <a:latin typeface="Palatino"/>
                <a:cs typeface="Palatino"/>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Palatino"/>
                <a:cs typeface="Palatino"/>
              </a:rPr>
              <a:t>A better title for this course would be:</a:t>
            </a:r>
          </a:p>
          <a:p>
            <a:pPr marL="29765" algn="ctr">
              <a:spcBef>
                <a:spcPts val="750"/>
              </a:spcBef>
            </a:pPr>
            <a:r>
              <a:rPr lang="en-US" sz="2800" b="1" dirty="0">
                <a:solidFill>
                  <a:srgbClr val="1212D2"/>
                </a:solidFill>
                <a:latin typeface="Palatino"/>
                <a:cs typeface="Palatino"/>
              </a:rPr>
              <a:t>Computational Rationality</a:t>
            </a:r>
          </a:p>
        </p:txBody>
      </p:sp>
    </p:spTree>
    <p:extLst>
      <p:ext uri="{BB962C8B-B14F-4D97-AF65-F5344CB8AC3E}">
        <p14:creationId xmlns:p14="http://schemas.microsoft.com/office/powerpoint/2010/main" val="169515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8470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solidFill>
                  <a:schemeClr val="accent1">
                    <a:lumMod val="50000"/>
                  </a:schemeClr>
                </a:solidFill>
                <a:latin typeface="Palatino"/>
                <a:cs typeface="Palatino"/>
              </a:rPr>
              <a:t>Maximize</a:t>
            </a:r>
            <a:r>
              <a:rPr lang="en-US" sz="6600" dirty="0">
                <a:latin typeface="Palatino"/>
                <a:cs typeface="Palatino"/>
              </a:rPr>
              <a:t>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53078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a:t>
            </a:r>
            <a:r>
              <a:rPr lang="en-US" sz="6600" dirty="0">
                <a:solidFill>
                  <a:schemeClr val="accent1">
                    <a:lumMod val="50000"/>
                  </a:schemeClr>
                </a:solidFill>
                <a:latin typeface="Palatino"/>
                <a:cs typeface="Palatino"/>
              </a:rPr>
              <a:t>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33530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solidFill>
                  <a:schemeClr val="accent1">
                    <a:lumMod val="50000"/>
                  </a:schemeClr>
                </a:solidFill>
                <a:latin typeface="Palatino"/>
                <a:cs typeface="Palatino"/>
              </a:rPr>
              <a:t>Expected</a:t>
            </a:r>
            <a:r>
              <a:rPr lang="en-US" sz="6600" dirty="0">
                <a:latin typeface="Palatino"/>
                <a:cs typeface="Palatino"/>
              </a:rPr>
              <a:t>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9556974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{4F3F198B-49EA-C34E-96DB-CA4E65793DE9}tf10001071</Template>
  <TotalTime>38133</TotalTime>
  <Words>1535</Words>
  <Application>Microsoft Office PowerPoint</Application>
  <PresentationFormat>On-screen Show (16:9)</PresentationFormat>
  <Paragraphs>268</Paragraphs>
  <Slides>25</Slides>
  <Notes>25</Notes>
  <HiddenSlides>0</HiddenSlides>
  <MMClips>4</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Calibri Light</vt:lpstr>
      <vt:lpstr>Courier New</vt:lpstr>
      <vt:lpstr>Kurier</vt:lpstr>
      <vt:lpstr>Lucida Grande</vt:lpstr>
      <vt:lpstr>Palatino</vt:lpstr>
      <vt:lpstr>Wingdings</vt:lpstr>
      <vt:lpstr>188-anca</vt:lpstr>
      <vt:lpstr>1_Custom Design</vt:lpstr>
      <vt:lpstr>Custom Design</vt:lpstr>
      <vt:lpstr>Introduction AI and ML </vt:lpstr>
      <vt:lpstr>Sci-Fi AI?</vt:lpstr>
      <vt:lpstr>Today</vt:lpstr>
      <vt:lpstr>What is AI?</vt:lpstr>
      <vt:lpstr>Rational Decisions</vt:lpstr>
      <vt:lpstr>PowerPoint Presentation</vt:lpstr>
      <vt:lpstr>PowerPoint Presentation</vt:lpstr>
      <vt:lpstr>PowerPoint Presentation</vt:lpstr>
      <vt:lpstr>PowerPoint Presentation</vt:lpstr>
      <vt:lpstr>PowerPoint Presentation</vt:lpstr>
      <vt:lpstr>What About the Brain?</vt:lpstr>
      <vt:lpstr>A (Short) History of AI</vt:lpstr>
      <vt:lpstr>What Can AI Do?</vt:lpstr>
      <vt:lpstr>Unintentionally Funny Stories</vt:lpstr>
      <vt:lpstr>Natural Language</vt:lpstr>
      <vt:lpstr>Computer Vision</vt:lpstr>
      <vt:lpstr>Tools for Predictions &amp; Decisions</vt:lpstr>
      <vt:lpstr>Game Agents</vt:lpstr>
      <vt:lpstr>Game Agents</vt:lpstr>
      <vt:lpstr>Robotics</vt:lpstr>
      <vt:lpstr>PowerPoint Presentation</vt:lpstr>
      <vt:lpstr>Utility?</vt:lpstr>
      <vt:lpstr>Designing Rational Agents</vt:lpstr>
      <vt:lpstr>Pac-Man as an Agent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Yeshwant Singh</cp:lastModifiedBy>
  <cp:revision>1702</cp:revision>
  <cp:lastPrinted>2020-06-22T13:10:53Z</cp:lastPrinted>
  <dcterms:created xsi:type="dcterms:W3CDTF">2004-08-27T04:16:05Z</dcterms:created>
  <dcterms:modified xsi:type="dcterms:W3CDTF">2023-09-11T06:06:52Z</dcterms:modified>
</cp:coreProperties>
</file>